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01"/>
  </p:notesMasterIdLst>
  <p:sldIdLst>
    <p:sldId id="277" r:id="rId2"/>
    <p:sldId id="612" r:id="rId3"/>
    <p:sldId id="642" r:id="rId4"/>
    <p:sldId id="518" r:id="rId5"/>
    <p:sldId id="614" r:id="rId6"/>
    <p:sldId id="615" r:id="rId7"/>
    <p:sldId id="399" r:id="rId8"/>
    <p:sldId id="619" r:id="rId9"/>
    <p:sldId id="584" r:id="rId10"/>
    <p:sldId id="481" r:id="rId11"/>
    <p:sldId id="620" r:id="rId12"/>
    <p:sldId id="484" r:id="rId13"/>
    <p:sldId id="617" r:id="rId14"/>
    <p:sldId id="486" r:id="rId15"/>
    <p:sldId id="525" r:id="rId16"/>
    <p:sldId id="488" r:id="rId17"/>
    <p:sldId id="489" r:id="rId18"/>
    <p:sldId id="490" r:id="rId19"/>
    <p:sldId id="624" r:id="rId20"/>
    <p:sldId id="560" r:id="rId21"/>
    <p:sldId id="561" r:id="rId22"/>
    <p:sldId id="646" r:id="rId23"/>
    <p:sldId id="618" r:id="rId24"/>
    <p:sldId id="625" r:id="rId25"/>
    <p:sldId id="568" r:id="rId26"/>
    <p:sldId id="645" r:id="rId27"/>
    <p:sldId id="585" r:id="rId28"/>
    <p:sldId id="471" r:id="rId29"/>
    <p:sldId id="491" r:id="rId30"/>
    <p:sldId id="493" r:id="rId31"/>
    <p:sldId id="643" r:id="rId32"/>
    <p:sldId id="644" r:id="rId33"/>
    <p:sldId id="586" r:id="rId34"/>
    <p:sldId id="569" r:id="rId35"/>
    <p:sldId id="578" r:id="rId36"/>
    <p:sldId id="631" r:id="rId37"/>
    <p:sldId id="633" r:id="rId38"/>
    <p:sldId id="634" r:id="rId39"/>
    <p:sldId id="587" r:id="rId40"/>
    <p:sldId id="595" r:id="rId41"/>
    <p:sldId id="597" r:id="rId42"/>
    <p:sldId id="588" r:id="rId43"/>
    <p:sldId id="348" r:id="rId44"/>
    <p:sldId id="499" r:id="rId45"/>
    <p:sldId id="501" r:id="rId46"/>
    <p:sldId id="647" r:id="rId47"/>
    <p:sldId id="589" r:id="rId48"/>
    <p:sldId id="370" r:id="rId49"/>
    <p:sldId id="508" r:id="rId50"/>
    <p:sldId id="509" r:id="rId51"/>
    <p:sldId id="648" r:id="rId52"/>
    <p:sldId id="651" r:id="rId53"/>
    <p:sldId id="590" r:id="rId54"/>
    <p:sldId id="510" r:id="rId55"/>
    <p:sldId id="650" r:id="rId56"/>
    <p:sldId id="516" r:id="rId57"/>
    <p:sldId id="515" r:id="rId58"/>
    <p:sldId id="652" r:id="rId59"/>
    <p:sldId id="591" r:id="rId60"/>
    <p:sldId id="345" r:id="rId61"/>
    <p:sldId id="517" r:id="rId62"/>
    <p:sldId id="653" r:id="rId63"/>
    <p:sldId id="592" r:id="rId64"/>
    <p:sldId id="598" r:id="rId65"/>
    <p:sldId id="605" r:id="rId66"/>
    <p:sldId id="593" r:id="rId67"/>
    <p:sldId id="408" r:id="rId68"/>
    <p:sldId id="523" r:id="rId69"/>
    <p:sldId id="524" r:id="rId70"/>
    <p:sldId id="594" r:id="rId71"/>
    <p:sldId id="654" r:id="rId72"/>
    <p:sldId id="655" r:id="rId73"/>
    <p:sldId id="657" r:id="rId74"/>
    <p:sldId id="658" r:id="rId75"/>
    <p:sldId id="659" r:id="rId76"/>
    <p:sldId id="660" r:id="rId77"/>
    <p:sldId id="661" r:id="rId78"/>
    <p:sldId id="662" r:id="rId79"/>
    <p:sldId id="666" r:id="rId80"/>
    <p:sldId id="667" r:id="rId81"/>
    <p:sldId id="670" r:id="rId82"/>
    <p:sldId id="671" r:id="rId83"/>
    <p:sldId id="682" r:id="rId84"/>
    <p:sldId id="684" r:id="rId85"/>
    <p:sldId id="686" r:id="rId86"/>
    <p:sldId id="687" r:id="rId87"/>
    <p:sldId id="689" r:id="rId88"/>
    <p:sldId id="693" r:id="rId89"/>
    <p:sldId id="694" r:id="rId90"/>
    <p:sldId id="695" r:id="rId91"/>
    <p:sldId id="696" r:id="rId92"/>
    <p:sldId id="700" r:id="rId93"/>
    <p:sldId id="704" r:id="rId94"/>
    <p:sldId id="707" r:id="rId95"/>
    <p:sldId id="716" r:id="rId96"/>
    <p:sldId id="722" r:id="rId97"/>
    <p:sldId id="724" r:id="rId98"/>
    <p:sldId id="457" r:id="rId99"/>
    <p:sldId id="61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116" d="100"/>
          <a:sy n="116" d="100"/>
        </p:scale>
        <p:origin x="162" y="252"/>
      </p:cViewPr>
      <p:guideLst>
        <p:guide orient="horz" pos="2160"/>
        <p:guide pos="3840"/>
      </p:guideLst>
    </p:cSldViewPr>
  </p:slideViewPr>
  <p:notesTextViewPr>
    <p:cViewPr>
      <p:scale>
        <a:sx n="1" d="1"/>
        <a:sy n="1" d="1"/>
      </p:scale>
      <p:origin x="0" y="0"/>
    </p:cViewPr>
  </p:notesTextViewPr>
  <p:sorterViewPr>
    <p:cViewPr>
      <p:scale>
        <a:sx n="90" d="100"/>
        <a:sy n="90" d="100"/>
      </p:scale>
      <p:origin x="0" y="-67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7/6/2018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a:t>
            </a:fld>
            <a:endParaRPr lang="en-US"/>
          </a:p>
        </p:txBody>
      </p:sp>
    </p:spTree>
    <p:extLst>
      <p:ext uri="{BB962C8B-B14F-4D97-AF65-F5344CB8AC3E}">
        <p14:creationId xmlns:p14="http://schemas.microsoft.com/office/powerpoint/2010/main" val="92331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85600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1747511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558713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311353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1220940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2290237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4177437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2158993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366135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178602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6</a:t>
            </a:fld>
            <a:endParaRPr lang="en-US"/>
          </a:p>
        </p:txBody>
      </p:sp>
    </p:spTree>
    <p:extLst>
      <p:ext uri="{BB962C8B-B14F-4D97-AF65-F5344CB8AC3E}">
        <p14:creationId xmlns:p14="http://schemas.microsoft.com/office/powerpoint/2010/main" val="2970686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2143889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30</a:t>
            </a:fld>
            <a:endParaRPr lang="en-US"/>
          </a:p>
        </p:txBody>
      </p:sp>
    </p:spTree>
    <p:extLst>
      <p:ext uri="{BB962C8B-B14F-4D97-AF65-F5344CB8AC3E}">
        <p14:creationId xmlns:p14="http://schemas.microsoft.com/office/powerpoint/2010/main" val="260681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47935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1408230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34</a:t>
            </a:fld>
            <a:endParaRPr lang="en-US"/>
          </a:p>
        </p:txBody>
      </p:sp>
    </p:spTree>
    <p:extLst>
      <p:ext uri="{BB962C8B-B14F-4D97-AF65-F5344CB8AC3E}">
        <p14:creationId xmlns:p14="http://schemas.microsoft.com/office/powerpoint/2010/main" val="2154664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35</a:t>
            </a:fld>
            <a:endParaRPr lang="en-US"/>
          </a:p>
        </p:txBody>
      </p:sp>
    </p:spTree>
    <p:extLst>
      <p:ext uri="{BB962C8B-B14F-4D97-AF65-F5344CB8AC3E}">
        <p14:creationId xmlns:p14="http://schemas.microsoft.com/office/powerpoint/2010/main" val="353939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36</a:t>
            </a:fld>
            <a:endParaRPr lang="en-US"/>
          </a:p>
        </p:txBody>
      </p:sp>
    </p:spTree>
    <p:extLst>
      <p:ext uri="{BB962C8B-B14F-4D97-AF65-F5344CB8AC3E}">
        <p14:creationId xmlns:p14="http://schemas.microsoft.com/office/powerpoint/2010/main" val="2551121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37</a:t>
            </a:fld>
            <a:endParaRPr lang="en-US"/>
          </a:p>
        </p:txBody>
      </p:sp>
    </p:spTree>
    <p:extLst>
      <p:ext uri="{BB962C8B-B14F-4D97-AF65-F5344CB8AC3E}">
        <p14:creationId xmlns:p14="http://schemas.microsoft.com/office/powerpoint/2010/main" val="1315117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38</a:t>
            </a:fld>
            <a:endParaRPr lang="en-US"/>
          </a:p>
        </p:txBody>
      </p:sp>
    </p:spTree>
    <p:extLst>
      <p:ext uri="{BB962C8B-B14F-4D97-AF65-F5344CB8AC3E}">
        <p14:creationId xmlns:p14="http://schemas.microsoft.com/office/powerpoint/2010/main" val="1374143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41</a:t>
            </a:fld>
            <a:endParaRPr lang="en-US"/>
          </a:p>
        </p:txBody>
      </p:sp>
    </p:spTree>
    <p:extLst>
      <p:ext uri="{BB962C8B-B14F-4D97-AF65-F5344CB8AC3E}">
        <p14:creationId xmlns:p14="http://schemas.microsoft.com/office/powerpoint/2010/main" val="3386890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8</a:t>
            </a:fld>
            <a:endParaRPr lang="en-US"/>
          </a:p>
        </p:txBody>
      </p:sp>
    </p:spTree>
    <p:extLst>
      <p:ext uri="{BB962C8B-B14F-4D97-AF65-F5344CB8AC3E}">
        <p14:creationId xmlns:p14="http://schemas.microsoft.com/office/powerpoint/2010/main" val="157620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46</a:t>
            </a:fld>
            <a:endParaRPr lang="en-US"/>
          </a:p>
        </p:txBody>
      </p:sp>
    </p:spTree>
    <p:extLst>
      <p:ext uri="{BB962C8B-B14F-4D97-AF65-F5344CB8AC3E}">
        <p14:creationId xmlns:p14="http://schemas.microsoft.com/office/powerpoint/2010/main" val="3219327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49</a:t>
            </a:fld>
            <a:endParaRPr lang="en-US"/>
          </a:p>
        </p:txBody>
      </p:sp>
    </p:spTree>
    <p:extLst>
      <p:ext uri="{BB962C8B-B14F-4D97-AF65-F5344CB8AC3E}">
        <p14:creationId xmlns:p14="http://schemas.microsoft.com/office/powerpoint/2010/main" val="1507927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50</a:t>
            </a:fld>
            <a:endParaRPr lang="en-US"/>
          </a:p>
        </p:txBody>
      </p:sp>
    </p:spTree>
    <p:extLst>
      <p:ext uri="{BB962C8B-B14F-4D97-AF65-F5344CB8AC3E}">
        <p14:creationId xmlns:p14="http://schemas.microsoft.com/office/powerpoint/2010/main" val="1872177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51</a:t>
            </a:fld>
            <a:endParaRPr lang="en-US"/>
          </a:p>
        </p:txBody>
      </p:sp>
    </p:spTree>
    <p:extLst>
      <p:ext uri="{BB962C8B-B14F-4D97-AF65-F5344CB8AC3E}">
        <p14:creationId xmlns:p14="http://schemas.microsoft.com/office/powerpoint/2010/main" val="2783194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52</a:t>
            </a:fld>
            <a:endParaRPr lang="en-US"/>
          </a:p>
        </p:txBody>
      </p:sp>
    </p:spTree>
    <p:extLst>
      <p:ext uri="{BB962C8B-B14F-4D97-AF65-F5344CB8AC3E}">
        <p14:creationId xmlns:p14="http://schemas.microsoft.com/office/powerpoint/2010/main" val="665890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56</a:t>
            </a:fld>
            <a:endParaRPr lang="en-US"/>
          </a:p>
        </p:txBody>
      </p:sp>
    </p:spTree>
    <p:extLst>
      <p:ext uri="{BB962C8B-B14F-4D97-AF65-F5344CB8AC3E}">
        <p14:creationId xmlns:p14="http://schemas.microsoft.com/office/powerpoint/2010/main" val="1788512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57</a:t>
            </a:fld>
            <a:endParaRPr lang="en-US"/>
          </a:p>
        </p:txBody>
      </p:sp>
    </p:spTree>
    <p:extLst>
      <p:ext uri="{BB962C8B-B14F-4D97-AF65-F5344CB8AC3E}">
        <p14:creationId xmlns:p14="http://schemas.microsoft.com/office/powerpoint/2010/main" val="2046583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58</a:t>
            </a:fld>
            <a:endParaRPr lang="en-US"/>
          </a:p>
        </p:txBody>
      </p:sp>
    </p:spTree>
    <p:extLst>
      <p:ext uri="{BB962C8B-B14F-4D97-AF65-F5344CB8AC3E}">
        <p14:creationId xmlns:p14="http://schemas.microsoft.com/office/powerpoint/2010/main" val="46239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61</a:t>
            </a:fld>
            <a:endParaRPr lang="en-US"/>
          </a:p>
        </p:txBody>
      </p:sp>
    </p:spTree>
    <p:extLst>
      <p:ext uri="{BB962C8B-B14F-4D97-AF65-F5344CB8AC3E}">
        <p14:creationId xmlns:p14="http://schemas.microsoft.com/office/powerpoint/2010/main" val="1063630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62</a:t>
            </a:fld>
            <a:endParaRPr lang="en-US"/>
          </a:p>
        </p:txBody>
      </p:sp>
    </p:spTree>
    <p:extLst>
      <p:ext uri="{BB962C8B-B14F-4D97-AF65-F5344CB8AC3E}">
        <p14:creationId xmlns:p14="http://schemas.microsoft.com/office/powerpoint/2010/main" val="162913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10</a:t>
            </a:fld>
            <a:endParaRPr lang="en-US"/>
          </a:p>
        </p:txBody>
      </p:sp>
    </p:spTree>
    <p:extLst>
      <p:ext uri="{BB962C8B-B14F-4D97-AF65-F5344CB8AC3E}">
        <p14:creationId xmlns:p14="http://schemas.microsoft.com/office/powerpoint/2010/main" val="910143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65</a:t>
            </a:fld>
            <a:endParaRPr lang="en-US"/>
          </a:p>
        </p:txBody>
      </p:sp>
    </p:spTree>
    <p:extLst>
      <p:ext uri="{BB962C8B-B14F-4D97-AF65-F5344CB8AC3E}">
        <p14:creationId xmlns:p14="http://schemas.microsoft.com/office/powerpoint/2010/main" val="1480474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68</a:t>
            </a:fld>
            <a:endParaRPr lang="en-US"/>
          </a:p>
        </p:txBody>
      </p:sp>
    </p:spTree>
    <p:extLst>
      <p:ext uri="{BB962C8B-B14F-4D97-AF65-F5344CB8AC3E}">
        <p14:creationId xmlns:p14="http://schemas.microsoft.com/office/powerpoint/2010/main" val="2966262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69</a:t>
            </a:fld>
            <a:endParaRPr lang="en-US"/>
          </a:p>
        </p:txBody>
      </p:sp>
    </p:spTree>
    <p:extLst>
      <p:ext uri="{BB962C8B-B14F-4D97-AF65-F5344CB8AC3E}">
        <p14:creationId xmlns:p14="http://schemas.microsoft.com/office/powerpoint/2010/main" val="2353613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73</a:t>
            </a:fld>
            <a:endParaRPr lang="en-US"/>
          </a:p>
        </p:txBody>
      </p:sp>
    </p:spTree>
    <p:extLst>
      <p:ext uri="{BB962C8B-B14F-4D97-AF65-F5344CB8AC3E}">
        <p14:creationId xmlns:p14="http://schemas.microsoft.com/office/powerpoint/2010/main" val="2696081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11</a:t>
            </a:fld>
            <a:endParaRPr lang="en-US"/>
          </a:p>
        </p:txBody>
      </p:sp>
    </p:spTree>
    <p:extLst>
      <p:ext uri="{BB962C8B-B14F-4D97-AF65-F5344CB8AC3E}">
        <p14:creationId xmlns:p14="http://schemas.microsoft.com/office/powerpoint/2010/main" val="2618156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1616912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427568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2321492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8700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7/6/2018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7/6/2018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48.png"/><Relationship Id="rId4" Type="http://schemas.openxmlformats.org/officeDocument/2006/relationships/image" Target="../media/image32.png"/><Relationship Id="rId9"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9.png"/><Relationship Id="rId5" Type="http://schemas.openxmlformats.org/officeDocument/2006/relationships/image" Target="../media/image33.png"/><Relationship Id="rId10" Type="http://schemas.openxmlformats.org/officeDocument/2006/relationships/image" Target="../media/image48.png"/><Relationship Id="rId4" Type="http://schemas.openxmlformats.org/officeDocument/2006/relationships/image" Target="../media/image32.png"/><Relationship Id="rId9"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6.png"/><Relationship Id="rId12"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9.png"/><Relationship Id="rId5" Type="http://schemas.openxmlformats.org/officeDocument/2006/relationships/image" Target="../media/image33.png"/><Relationship Id="rId10" Type="http://schemas.openxmlformats.org/officeDocument/2006/relationships/image" Target="../media/image48.png"/><Relationship Id="rId4" Type="http://schemas.openxmlformats.org/officeDocument/2006/relationships/image" Target="../media/image32.png"/><Relationship Id="rId9"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NeuroDOT 2.2.0</a:t>
            </a:r>
            <a:br>
              <a:rPr lang="en-US" smtClean="0"/>
            </a:br>
            <a:r>
              <a:rPr lang="en-US" smtClean="0"/>
              <a:t>Base</a:t>
            </a:r>
            <a:endParaRPr lang="en-US"/>
          </a:p>
        </p:txBody>
      </p:sp>
      <p:sp>
        <p:nvSpPr>
          <p:cNvPr id="3" name="Subtitle 2"/>
          <p:cNvSpPr>
            <a:spLocks noGrp="1"/>
          </p:cNvSpPr>
          <p:nvPr>
            <p:ph type="subTitle" idx="1"/>
          </p:nvPr>
        </p:nvSpPr>
        <p:spPr/>
        <p:txBody>
          <a:bodyPr>
            <a:noAutofit/>
          </a:bodyPr>
          <a:lstStyle/>
          <a:p>
            <a:r>
              <a:rPr lang="en-US" sz="4000" i="1" smtClean="0"/>
              <a:t>Tutorial - DOT Processing</a:t>
            </a:r>
            <a:endParaRPr lang="en-US" sz="4000" i="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6883" y="2404534"/>
            <a:ext cx="2125980" cy="2834640"/>
          </a:xfrm>
          <a:prstGeom prst="rect">
            <a:avLst/>
          </a:prstGeom>
        </p:spPr>
      </p:pic>
    </p:spTree>
    <p:extLst>
      <p:ext uri="{BB962C8B-B14F-4D97-AF65-F5344CB8AC3E}">
        <p14:creationId xmlns:p14="http://schemas.microsoft.com/office/powerpoint/2010/main" val="1708399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S-D Measurements</a:t>
            </a:r>
            <a:endParaRPr lang="en-US" dirty="0"/>
          </a:p>
        </p:txBody>
      </p:sp>
      <p:sp>
        <p:nvSpPr>
          <p:cNvPr id="3" name="Content Placeholder 2"/>
          <p:cNvSpPr>
            <a:spLocks noGrp="1"/>
          </p:cNvSpPr>
          <p:nvPr>
            <p:ph sz="half" idx="1"/>
          </p:nvPr>
        </p:nvSpPr>
        <p:spPr>
          <a:xfrm>
            <a:off x="154379" y="1384300"/>
            <a:ext cx="6279268" cy="4961861"/>
          </a:xfrm>
        </p:spPr>
        <p:txBody>
          <a:bodyPr>
            <a:noAutofit/>
          </a:bodyPr>
          <a:lstStyle/>
          <a:p>
            <a:r>
              <a:rPr lang="en-US" sz="2000"/>
              <a:t>We'll work first from the raw source-detector pair measurements in </a:t>
            </a:r>
            <a:r>
              <a:rPr lang="en-US" sz="2000" smtClean="0">
                <a:solidFill>
                  <a:srgbClr val="00B050"/>
                </a:solidFill>
              </a:rPr>
              <a:t>data</a:t>
            </a:r>
            <a:r>
              <a:rPr lang="en-US" sz="2000" smtClean="0"/>
              <a:t>. </a:t>
            </a:r>
            <a:r>
              <a:rPr lang="en-US" sz="2000" smtClean="0">
                <a:solidFill>
                  <a:schemeClr val="tx1"/>
                </a:solidFill>
              </a:rPr>
              <a:t>We can visualize </a:t>
            </a:r>
            <a:r>
              <a:rPr lang="en-US" sz="2000">
                <a:solidFill>
                  <a:schemeClr val="tx1"/>
                </a:solidFill>
              </a:rPr>
              <a:t>the time traces of each channel with </a:t>
            </a:r>
            <a:r>
              <a:rPr lang="en-US" sz="2000" smtClean="0">
                <a:solidFill>
                  <a:srgbClr val="00B050"/>
                </a:solidFill>
              </a:rPr>
              <a:t>plot</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Create a new figure and plot the data:</a:t>
            </a:r>
            <a:r>
              <a:rPr lang="en-US" sz="2000">
                <a:solidFill>
                  <a:schemeClr val="tx1"/>
                </a:solidFill>
              </a:rPr>
              <a:t/>
            </a:r>
            <a:br>
              <a:rPr lang="en-US" sz="200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figure</a:t>
            </a:r>
            <a:br>
              <a:rPr lang="en-US" sz="2000" smtClean="0">
                <a:solidFill>
                  <a:srgbClr val="00B0F0"/>
                </a:solidFill>
              </a:rPr>
            </a:br>
            <a:r>
              <a:rPr lang="en-US" sz="2000" smtClean="0">
                <a:solidFill>
                  <a:srgbClr val="00B0F0"/>
                </a:solidFill>
              </a:rPr>
              <a:t>plot(hw1.data')</a:t>
            </a:r>
            <a:r>
              <a:rPr lang="en-US" sz="2000" smtClean="0">
                <a:solidFill>
                  <a:schemeClr val="tx1"/>
                </a:solidFill>
              </a:rPr>
              <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Calculate x-axis limits from the array’s size, and label the axes: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[Nm, Nt] = </a:t>
            </a:r>
            <a:r>
              <a:rPr lang="en-US" sz="2000">
                <a:solidFill>
                  <a:srgbClr val="00B0F0"/>
                </a:solidFill>
              </a:rPr>
              <a:t>size(hw1.data</a:t>
            </a:r>
            <a:r>
              <a:rPr lang="en-US" sz="2000" smtClean="0">
                <a:solidFill>
                  <a:srgbClr val="00B0F0"/>
                </a:solidFill>
              </a:rPr>
              <a:t>);</a:t>
            </a:r>
            <a:br>
              <a:rPr lang="en-US" sz="2000" smtClean="0">
                <a:solidFill>
                  <a:srgbClr val="00B0F0"/>
                </a:solidFill>
              </a:rPr>
            </a:br>
            <a:r>
              <a:rPr lang="en-US" sz="2000" smtClean="0">
                <a:solidFill>
                  <a:srgbClr val="00B0F0"/>
                </a:solidFill>
              </a:rPr>
              <a:t>xlim([0, Nt+1])</a:t>
            </a:r>
            <a:r>
              <a:rPr lang="en-US" sz="2000" smtClean="0">
                <a:solidFill>
                  <a:schemeClr val="tx1"/>
                </a:solidFill>
              </a:rPr>
              <a:t/>
            </a:r>
            <a:br>
              <a:rPr lang="en-US" sz="2000" smtClean="0">
                <a:solidFill>
                  <a:schemeClr val="tx1"/>
                </a:solidFill>
              </a:rPr>
            </a:br>
            <a:r>
              <a:rPr lang="en-US" sz="2000" smtClean="0">
                <a:solidFill>
                  <a:srgbClr val="00B0F0"/>
                </a:solidFill>
              </a:rPr>
              <a:t>xlabel</a:t>
            </a:r>
            <a:r>
              <a:rPr lang="en-US" sz="2000">
                <a:solidFill>
                  <a:srgbClr val="00B0F0"/>
                </a:solidFill>
              </a:rPr>
              <a:t>(</a:t>
            </a:r>
            <a:r>
              <a:rPr lang="en-US" sz="2000" smtClean="0">
                <a:solidFill>
                  <a:srgbClr val="00B0F0"/>
                </a:solidFill>
              </a:rPr>
              <a:t>'samples')</a:t>
            </a:r>
            <a:r>
              <a:rPr lang="en-US" sz="2000">
                <a:solidFill>
                  <a:srgbClr val="00B0F0"/>
                </a:solidFill>
              </a:rPr>
              <a:t/>
            </a:r>
            <a:br>
              <a:rPr lang="en-US" sz="2000">
                <a:solidFill>
                  <a:srgbClr val="00B0F0"/>
                </a:solidFill>
              </a:rPr>
            </a:br>
            <a:r>
              <a:rPr lang="en-US" sz="2000" smtClean="0">
                <a:solidFill>
                  <a:srgbClr val="00B0F0"/>
                </a:solidFill>
              </a:rPr>
              <a:t>ylabel('light level')</a:t>
            </a:r>
          </a:p>
        </p:txBody>
      </p:sp>
      <p:pic>
        <p:nvPicPr>
          <p:cNvPr id="4" name="Picture 3"/>
          <p:cNvPicPr>
            <a:picLocks noChangeAspect="1"/>
          </p:cNvPicPr>
          <p:nvPr/>
        </p:nvPicPr>
        <p:blipFill>
          <a:blip r:embed="rId3"/>
          <a:stretch>
            <a:fillRect/>
          </a:stretch>
        </p:blipFill>
        <p:spPr>
          <a:xfrm>
            <a:off x="6689725" y="1719466"/>
            <a:ext cx="5314950" cy="3990975"/>
          </a:xfrm>
          <a:prstGeom prst="rect">
            <a:avLst/>
          </a:prstGeom>
        </p:spPr>
      </p:pic>
    </p:spTree>
    <p:extLst>
      <p:ext uri="{BB962C8B-B14F-4D97-AF65-F5344CB8AC3E}">
        <p14:creationId xmlns:p14="http://schemas.microsoft.com/office/powerpoint/2010/main" val="235967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1"/>
            <a:ext cx="8596668" cy="1320800"/>
          </a:xfrm>
        </p:spPr>
        <p:txBody>
          <a:bodyPr/>
          <a:lstStyle/>
          <a:p>
            <a:r>
              <a:rPr lang="en-US"/>
              <a:t>S-D Measurements</a:t>
            </a:r>
            <a:endParaRPr lang="en-US" dirty="0"/>
          </a:p>
        </p:txBody>
      </p:sp>
      <p:sp>
        <p:nvSpPr>
          <p:cNvPr id="24" name="Content Placeholder 2"/>
          <p:cNvSpPr>
            <a:spLocks noGrp="1"/>
          </p:cNvSpPr>
          <p:nvPr>
            <p:ph sz="half" idx="2"/>
          </p:nvPr>
        </p:nvSpPr>
        <p:spPr>
          <a:xfrm>
            <a:off x="154376" y="3505694"/>
            <a:ext cx="3450699" cy="3053534"/>
          </a:xfrm>
        </p:spPr>
        <p:txBody>
          <a:bodyPr>
            <a:noAutofit/>
          </a:bodyPr>
          <a:lstStyle/>
          <a:p>
            <a:r>
              <a:rPr lang="en-US" sz="2000" smtClean="0">
                <a:solidFill>
                  <a:schemeClr val="tx1"/>
                </a:solidFill>
              </a:rPr>
              <a:t>The mean value of each channel is relatively consistent, but the channels are spread across several orders of magnitude.</a:t>
            </a:r>
          </a:p>
          <a:p>
            <a:endParaRPr lang="en-US" sz="2000">
              <a:solidFill>
                <a:schemeClr val="tx1"/>
              </a:solidFill>
            </a:endParaRPr>
          </a:p>
          <a:p>
            <a:r>
              <a:rPr lang="en-US" sz="2000">
                <a:solidFill>
                  <a:schemeClr val="tx1"/>
                </a:solidFill>
              </a:rPr>
              <a:t>We see this in the traces bunched at the bottom</a:t>
            </a:r>
            <a:r>
              <a:rPr lang="en-US" sz="2000" smtClean="0">
                <a:solidFill>
                  <a:schemeClr val="tx1"/>
                </a:solidFill>
              </a:rPr>
              <a:t>.</a:t>
            </a:r>
            <a:endParaRPr lang="en-US" sz="2000" smtClean="0">
              <a:solidFill>
                <a:srgbClr val="00B0F0"/>
              </a:solidFill>
            </a:endParaRPr>
          </a:p>
          <a:p>
            <a:endParaRPr lang="en-US" sz="2000" dirty="0" smtClean="0">
              <a:solidFill>
                <a:schemeClr val="tx1"/>
              </a:solidFill>
            </a:endParaRPr>
          </a:p>
        </p:txBody>
      </p:sp>
      <p:grpSp>
        <p:nvGrpSpPr>
          <p:cNvPr id="11" name="Group 10"/>
          <p:cNvGrpSpPr/>
          <p:nvPr/>
        </p:nvGrpSpPr>
        <p:grpSpPr>
          <a:xfrm>
            <a:off x="3605078" y="1719466"/>
            <a:ext cx="8399597" cy="4534962"/>
            <a:chOff x="3605078" y="1719466"/>
            <a:chExt cx="8399597" cy="4534962"/>
          </a:xfrm>
        </p:grpSpPr>
        <p:pic>
          <p:nvPicPr>
            <p:cNvPr id="18" name="Picture 17"/>
            <p:cNvPicPr>
              <a:picLocks noChangeAspect="1"/>
            </p:cNvPicPr>
            <p:nvPr/>
          </p:nvPicPr>
          <p:blipFill>
            <a:blip r:embed="rId3"/>
            <a:stretch>
              <a:fillRect/>
            </a:stretch>
          </p:blipFill>
          <p:spPr>
            <a:xfrm>
              <a:off x="6689725" y="1719466"/>
              <a:ext cx="5314950" cy="3990975"/>
            </a:xfrm>
            <a:prstGeom prst="rect">
              <a:avLst/>
            </a:prstGeom>
          </p:spPr>
        </p:pic>
        <p:grpSp>
          <p:nvGrpSpPr>
            <p:cNvPr id="16" name="Group 15"/>
            <p:cNvGrpSpPr/>
            <p:nvPr/>
          </p:nvGrpSpPr>
          <p:grpSpPr>
            <a:xfrm>
              <a:off x="3621974" y="2346902"/>
              <a:ext cx="5118268" cy="3907526"/>
              <a:chOff x="3621974" y="2346902"/>
              <a:chExt cx="5118268" cy="3907526"/>
            </a:xfrm>
          </p:grpSpPr>
          <p:sp>
            <p:nvSpPr>
              <p:cNvPr id="8" name="Rectangle 7"/>
              <p:cNvSpPr/>
              <p:nvPr/>
            </p:nvSpPr>
            <p:spPr>
              <a:xfrm>
                <a:off x="8205849" y="2346902"/>
                <a:ext cx="534390" cy="7789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flipH="1">
                <a:off x="3621974" y="2346902"/>
                <a:ext cx="4583876" cy="778947"/>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7756355" y="2346902"/>
                <a:ext cx="983885" cy="77894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7766229" y="3125849"/>
                <a:ext cx="974013" cy="3128579"/>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H="1">
                <a:off x="3733800" y="3095282"/>
                <a:ext cx="4485969" cy="3037329"/>
              </a:xfrm>
              <a:prstGeom prst="line">
                <a:avLst/>
              </a:prstGeom>
              <a:ln w="38100"/>
            </p:spPr>
            <p:style>
              <a:lnRef idx="1">
                <a:schemeClr val="dk1"/>
              </a:lnRef>
              <a:fillRef idx="0">
                <a:schemeClr val="dk1"/>
              </a:fillRef>
              <a:effectRef idx="0">
                <a:schemeClr val="dk1"/>
              </a:effectRef>
              <a:fontRef idx="minor">
                <a:schemeClr val="tx1"/>
              </a:fontRef>
            </p:style>
          </p:cxnSp>
        </p:grpSp>
        <p:pic>
          <p:nvPicPr>
            <p:cNvPr id="9" name="Picture 8"/>
            <p:cNvPicPr>
              <a:picLocks noChangeAspect="1"/>
            </p:cNvPicPr>
            <p:nvPr/>
          </p:nvPicPr>
          <p:blipFill>
            <a:blip r:embed="rId4"/>
            <a:stretch>
              <a:fillRect/>
            </a:stretch>
          </p:blipFill>
          <p:spPr>
            <a:xfrm>
              <a:off x="3605078" y="3125849"/>
              <a:ext cx="4161149" cy="3126445"/>
            </a:xfrm>
            <a:prstGeom prst="rect">
              <a:avLst/>
            </a:prstGeom>
          </p:spPr>
        </p:pic>
      </p:grpSp>
      <p:sp>
        <p:nvSpPr>
          <p:cNvPr id="3" name="Content Placeholder 2"/>
          <p:cNvSpPr>
            <a:spLocks noGrp="1"/>
          </p:cNvSpPr>
          <p:nvPr>
            <p:ph sz="half" idx="1"/>
          </p:nvPr>
        </p:nvSpPr>
        <p:spPr>
          <a:xfrm>
            <a:off x="154379" y="1016000"/>
            <a:ext cx="6535344" cy="5228561"/>
          </a:xfrm>
        </p:spPr>
        <p:txBody>
          <a:bodyPr>
            <a:noAutofit/>
          </a:bodyPr>
          <a:lstStyle/>
          <a:p>
            <a:r>
              <a:rPr lang="en-US" sz="2000" smtClean="0">
                <a:solidFill>
                  <a:schemeClr val="tx1"/>
                </a:solidFill>
              </a:rPr>
              <a:t>If we use MATLAB’s magnification tool to zoom in on the figure, we can see the signal in more detail. Each line is a single channel's time trace.</a:t>
            </a:r>
          </a:p>
          <a:p>
            <a:endParaRPr lang="en-US" sz="2000">
              <a:solidFill>
                <a:schemeClr val="tx1"/>
              </a:solidFill>
            </a:endParaRPr>
          </a:p>
          <a:p>
            <a:r>
              <a:rPr lang="en-US" sz="2000">
                <a:solidFill>
                  <a:schemeClr val="tx1"/>
                </a:solidFill>
              </a:rPr>
              <a:t>The fast, periodic spikes we see are the heart pulse signal</a:t>
            </a:r>
            <a:r>
              <a:rPr lang="en-US" sz="2000" smtClean="0">
                <a:solidFill>
                  <a:schemeClr val="tx1"/>
                </a:solidFill>
              </a:rPr>
              <a:t>.</a:t>
            </a:r>
            <a:endParaRPr lang="en-US" sz="2000">
              <a:solidFill>
                <a:schemeClr val="tx1"/>
              </a:solidFill>
            </a:endParaRPr>
          </a:p>
        </p:txBody>
      </p:sp>
    </p:spTree>
    <p:extLst>
      <p:ext uri="{BB962C8B-B14F-4D97-AF65-F5344CB8AC3E}">
        <p14:creationId xmlns:p14="http://schemas.microsoft.com/office/powerpoint/2010/main" val="1177765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S-D Measurements</a:t>
            </a:r>
            <a:endParaRPr lang="en-US" dirty="0"/>
          </a:p>
        </p:txBody>
      </p:sp>
      <p:sp>
        <p:nvSpPr>
          <p:cNvPr id="3" name="Content Placeholder 2"/>
          <p:cNvSpPr>
            <a:spLocks noGrp="1"/>
          </p:cNvSpPr>
          <p:nvPr>
            <p:ph sz="half" idx="1"/>
          </p:nvPr>
        </p:nvSpPr>
        <p:spPr>
          <a:xfrm>
            <a:off x="154379" y="1790700"/>
            <a:ext cx="6279268" cy="4250661"/>
          </a:xfrm>
        </p:spPr>
        <p:txBody>
          <a:bodyPr>
            <a:noAutofit/>
          </a:bodyPr>
          <a:lstStyle/>
          <a:p>
            <a:r>
              <a:rPr lang="en-US" sz="2000" smtClean="0">
                <a:solidFill>
                  <a:schemeClr val="tx1"/>
                </a:solidFill>
              </a:rPr>
              <a:t>We can alleviate this bunching with a </a:t>
            </a:r>
            <a:r>
              <a:rPr lang="en-US" sz="2000" smtClean="0">
                <a:solidFill>
                  <a:srgbClr val="00B050"/>
                </a:solidFill>
              </a:rPr>
              <a:t>semilogy</a:t>
            </a:r>
            <a:r>
              <a:rPr lang="en-US" sz="2000" smtClean="0">
                <a:solidFill>
                  <a:srgbClr val="92D050"/>
                </a:solidFill>
              </a:rPr>
              <a:t> </a:t>
            </a:r>
            <a:r>
              <a:rPr lang="en-US" sz="2000" smtClean="0">
                <a:solidFill>
                  <a:schemeClr val="tx1"/>
                </a:solidFill>
              </a:rPr>
              <a:t>plot. We'll also convert the 'samples' units to 'seconds' using the system framerate.</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Create a new figure and plot the data:</a:t>
            </a:r>
            <a:r>
              <a:rPr lang="en-US" sz="2000">
                <a:solidFill>
                  <a:schemeClr val="tx1"/>
                </a:solidFill>
              </a:rPr>
              <a:t/>
            </a:r>
            <a:br>
              <a:rPr lang="en-US" sz="2000">
                <a:solidFill>
                  <a:schemeClr val="tx1"/>
                </a:solidFill>
              </a:rPr>
            </a:br>
            <a:r>
              <a:rPr lang="en-US" sz="2000" smtClean="0">
                <a:solidFill>
                  <a:schemeClr val="tx1"/>
                </a:solidFill>
              </a:rPr>
              <a:t/>
            </a:r>
            <a:br>
              <a:rPr lang="en-US" sz="2000" smtClean="0">
                <a:solidFill>
                  <a:schemeClr val="tx1"/>
                </a:solidFill>
              </a:rPr>
            </a:br>
            <a:r>
              <a:rPr lang="en-US" sz="2000">
                <a:solidFill>
                  <a:srgbClr val="00B0F0"/>
                </a:solidFill>
              </a:rPr>
              <a:t>dt = 1 / hw1.info.system.framerate</a:t>
            </a:r>
            <a:r>
              <a:rPr lang="en-US" sz="2000" smtClean="0">
                <a:solidFill>
                  <a:srgbClr val="00B0F0"/>
                </a:solidFill>
              </a:rPr>
              <a:t>;</a:t>
            </a:r>
            <a:br>
              <a:rPr lang="en-US" sz="2000" smtClean="0">
                <a:solidFill>
                  <a:srgbClr val="00B0F0"/>
                </a:solidFill>
              </a:rPr>
            </a:br>
            <a:r>
              <a:rPr lang="en-US" sz="2000" smtClean="0">
                <a:solidFill>
                  <a:schemeClr val="tx1"/>
                </a:solidFill>
              </a:rPr>
              <a:t/>
            </a:r>
            <a:br>
              <a:rPr lang="en-US" sz="2000" smtClean="0">
                <a:solidFill>
                  <a:schemeClr val="tx1"/>
                </a:solidFill>
              </a:rPr>
            </a:br>
            <a:r>
              <a:rPr lang="en-US" sz="2000" smtClean="0">
                <a:solidFill>
                  <a:srgbClr val="00B0F0"/>
                </a:solidFill>
              </a:rPr>
              <a:t>figure</a:t>
            </a:r>
            <a:br>
              <a:rPr lang="en-US" sz="2000" smtClean="0">
                <a:solidFill>
                  <a:srgbClr val="00B0F0"/>
                </a:solidFill>
              </a:rPr>
            </a:br>
            <a:r>
              <a:rPr lang="en-US" sz="2000" smtClean="0">
                <a:solidFill>
                  <a:srgbClr val="00B0F0"/>
                </a:solidFill>
              </a:rPr>
              <a:t>semilogy([0:dt:(Nt-1)*dt]', hw1.data</a:t>
            </a:r>
            <a:r>
              <a:rPr lang="en-US" sz="2000">
                <a:solidFill>
                  <a:srgbClr val="00B0F0"/>
                </a:solidFill>
              </a:rPr>
              <a:t>') </a:t>
            </a:r>
            <a:br>
              <a:rPr lang="en-US" sz="2000">
                <a:solidFill>
                  <a:srgbClr val="00B0F0"/>
                </a:solidFill>
              </a:rPr>
            </a:br>
            <a:r>
              <a:rPr lang="en-US" sz="2000">
                <a:solidFill>
                  <a:srgbClr val="00B0F0"/>
                </a:solidFill>
              </a:rPr>
              <a:t>ylabel('light level</a:t>
            </a:r>
            <a:r>
              <a:rPr lang="en-US" sz="2000" smtClean="0">
                <a:solidFill>
                  <a:srgbClr val="00B0F0"/>
                </a:solidFill>
              </a:rPr>
              <a:t>')</a:t>
            </a:r>
            <a:br>
              <a:rPr lang="en-US" sz="2000" smtClean="0">
                <a:solidFill>
                  <a:srgbClr val="00B0F0"/>
                </a:solidFill>
              </a:rPr>
            </a:br>
            <a:r>
              <a:rPr lang="en-US" sz="2000" smtClean="0">
                <a:solidFill>
                  <a:srgbClr val="00B0F0"/>
                </a:solidFill>
              </a:rPr>
              <a:t>xlim</a:t>
            </a:r>
            <a:r>
              <a:rPr lang="en-US" sz="2000">
                <a:solidFill>
                  <a:srgbClr val="00B0F0"/>
                </a:solidFill>
              </a:rPr>
              <a:t>([0, (</a:t>
            </a:r>
            <a:r>
              <a:rPr lang="en-US" sz="2000" smtClean="0">
                <a:solidFill>
                  <a:srgbClr val="00B0F0"/>
                </a:solidFill>
              </a:rPr>
              <a:t>Nt-1)*dt</a:t>
            </a:r>
            <a:r>
              <a:rPr lang="en-US" sz="2000">
                <a:solidFill>
                  <a:srgbClr val="00B0F0"/>
                </a:solidFill>
              </a:rPr>
              <a:t>])</a:t>
            </a:r>
            <a:br>
              <a:rPr lang="en-US" sz="2000">
                <a:solidFill>
                  <a:srgbClr val="00B0F0"/>
                </a:solidFill>
              </a:rPr>
            </a:br>
            <a:r>
              <a:rPr lang="en-US" sz="2000">
                <a:solidFill>
                  <a:srgbClr val="00B0F0"/>
                </a:solidFill>
              </a:rPr>
              <a:t>xlabel('seconds</a:t>
            </a:r>
            <a:r>
              <a:rPr lang="en-US" sz="2000" smtClean="0">
                <a:solidFill>
                  <a:srgbClr val="00B0F0"/>
                </a:solidFill>
              </a:rPr>
              <a:t>')</a:t>
            </a:r>
            <a:endParaRPr lang="en-US" sz="2000">
              <a:solidFill>
                <a:srgbClr val="00B0F0"/>
              </a:solidFill>
            </a:endParaRPr>
          </a:p>
        </p:txBody>
      </p:sp>
      <p:pic>
        <p:nvPicPr>
          <p:cNvPr id="5" name="Picture 4"/>
          <p:cNvPicPr>
            <a:picLocks noChangeAspect="1"/>
          </p:cNvPicPr>
          <p:nvPr/>
        </p:nvPicPr>
        <p:blipFill>
          <a:blip r:embed="rId3"/>
          <a:stretch>
            <a:fillRect/>
          </a:stretch>
        </p:blipFill>
        <p:spPr>
          <a:xfrm>
            <a:off x="6616700" y="1805049"/>
            <a:ext cx="5334000" cy="4010025"/>
          </a:xfrm>
          <a:prstGeom prst="rect">
            <a:avLst/>
          </a:prstGeom>
        </p:spPr>
      </p:pic>
    </p:spTree>
    <p:extLst>
      <p:ext uri="{BB962C8B-B14F-4D97-AF65-F5344CB8AC3E}">
        <p14:creationId xmlns:p14="http://schemas.microsoft.com/office/powerpoint/2010/main" val="3989503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S-D Measurements</a:t>
            </a:r>
            <a:endParaRPr lang="en-US" dirty="0"/>
          </a:p>
        </p:txBody>
      </p:sp>
      <p:sp>
        <p:nvSpPr>
          <p:cNvPr id="3" name="Content Placeholder 2"/>
          <p:cNvSpPr>
            <a:spLocks noGrp="1"/>
          </p:cNvSpPr>
          <p:nvPr>
            <p:ph sz="half" idx="1"/>
          </p:nvPr>
        </p:nvSpPr>
        <p:spPr>
          <a:xfrm>
            <a:off x="154379" y="1805049"/>
            <a:ext cx="6279268" cy="1452282"/>
          </a:xfrm>
        </p:spPr>
        <p:txBody>
          <a:bodyPr>
            <a:noAutofit/>
          </a:bodyPr>
          <a:lstStyle/>
          <a:p>
            <a:r>
              <a:rPr lang="en-US" sz="2000" smtClean="0">
                <a:solidFill>
                  <a:schemeClr val="tx1"/>
                </a:solidFill>
              </a:rPr>
              <a:t>Zooming in again shows the time traces spread more evenly among the orders of magnitude.</a:t>
            </a:r>
            <a:endParaRPr lang="en-US" sz="2000">
              <a:solidFill>
                <a:schemeClr val="tx1"/>
              </a:solidFill>
            </a:endParaRPr>
          </a:p>
        </p:txBody>
      </p:sp>
      <p:grpSp>
        <p:nvGrpSpPr>
          <p:cNvPr id="18" name="Group 17"/>
          <p:cNvGrpSpPr/>
          <p:nvPr/>
        </p:nvGrpSpPr>
        <p:grpSpPr>
          <a:xfrm>
            <a:off x="4102099" y="1785780"/>
            <a:ext cx="7851815" cy="4679874"/>
            <a:chOff x="4102099" y="1785780"/>
            <a:chExt cx="7851815" cy="4679874"/>
          </a:xfrm>
        </p:grpSpPr>
        <p:pic>
          <p:nvPicPr>
            <p:cNvPr id="16" name="Picture 15"/>
            <p:cNvPicPr>
              <a:picLocks noChangeAspect="1"/>
            </p:cNvPicPr>
            <p:nvPr/>
          </p:nvPicPr>
          <p:blipFill>
            <a:blip r:embed="rId3"/>
            <a:stretch>
              <a:fillRect/>
            </a:stretch>
          </p:blipFill>
          <p:spPr>
            <a:xfrm>
              <a:off x="6619914" y="1785780"/>
              <a:ext cx="5334000" cy="4010025"/>
            </a:xfrm>
            <a:prstGeom prst="rect">
              <a:avLst/>
            </a:prstGeom>
          </p:spPr>
        </p:pic>
        <p:grpSp>
          <p:nvGrpSpPr>
            <p:cNvPr id="6" name="Group 5"/>
            <p:cNvGrpSpPr/>
            <p:nvPr/>
          </p:nvGrpSpPr>
          <p:grpSpPr>
            <a:xfrm>
              <a:off x="4197048" y="2478384"/>
              <a:ext cx="5118266" cy="3907526"/>
              <a:chOff x="3621974" y="2346902"/>
              <a:chExt cx="5118266" cy="3907526"/>
            </a:xfrm>
          </p:grpSpPr>
          <p:sp>
            <p:nvSpPr>
              <p:cNvPr id="7" name="Rectangle 6"/>
              <p:cNvSpPr/>
              <p:nvPr/>
            </p:nvSpPr>
            <p:spPr>
              <a:xfrm>
                <a:off x="8205849" y="2346903"/>
                <a:ext cx="534390" cy="29021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Connector 7"/>
              <p:cNvCxnSpPr/>
              <p:nvPr/>
            </p:nvCxnSpPr>
            <p:spPr>
              <a:xfrm flipH="1">
                <a:off x="3621974" y="2346902"/>
                <a:ext cx="4583876" cy="778947"/>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7756355" y="2346902"/>
                <a:ext cx="983885" cy="778947"/>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7766230" y="2637119"/>
                <a:ext cx="974009" cy="3617309"/>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a:off x="3733801" y="2637119"/>
                <a:ext cx="4472048" cy="3495492"/>
              </a:xfrm>
              <a:prstGeom prst="line">
                <a:avLst/>
              </a:prstGeom>
              <a:ln w="38100"/>
            </p:spPr>
            <p:style>
              <a:lnRef idx="1">
                <a:schemeClr val="dk1"/>
              </a:lnRef>
              <a:fillRef idx="0">
                <a:schemeClr val="dk1"/>
              </a:fillRef>
              <a:effectRef idx="0">
                <a:schemeClr val="dk1"/>
              </a:effectRef>
              <a:fontRef idx="minor">
                <a:schemeClr val="tx1"/>
              </a:fontRef>
            </p:style>
          </p:cxnSp>
        </p:grpSp>
        <p:pic>
          <p:nvPicPr>
            <p:cNvPr id="17" name="Picture 16"/>
            <p:cNvPicPr>
              <a:picLocks noChangeAspect="1"/>
            </p:cNvPicPr>
            <p:nvPr/>
          </p:nvPicPr>
          <p:blipFill>
            <a:blip r:embed="rId4"/>
            <a:stretch>
              <a:fillRect/>
            </a:stretch>
          </p:blipFill>
          <p:spPr>
            <a:xfrm>
              <a:off x="4102099" y="3257331"/>
              <a:ext cx="4267603" cy="3208323"/>
            </a:xfrm>
            <a:prstGeom prst="rect">
              <a:avLst/>
            </a:prstGeom>
          </p:spPr>
        </p:pic>
      </p:grpSp>
    </p:spTree>
    <p:extLst>
      <p:ext uri="{BB962C8B-B14F-4D97-AF65-F5344CB8AC3E}">
        <p14:creationId xmlns:p14="http://schemas.microsoft.com/office/powerpoint/2010/main" val="3886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Light Level Falloff</a:t>
            </a:r>
            <a:endParaRPr lang="en-US" dirty="0"/>
          </a:p>
        </p:txBody>
      </p:sp>
      <p:sp>
        <p:nvSpPr>
          <p:cNvPr id="3" name="Content Placeholder 2"/>
          <p:cNvSpPr>
            <a:spLocks noGrp="1"/>
          </p:cNvSpPr>
          <p:nvPr>
            <p:ph sz="half" idx="1"/>
          </p:nvPr>
        </p:nvSpPr>
        <p:spPr>
          <a:xfrm>
            <a:off x="0" y="1485900"/>
            <a:ext cx="6646862" cy="4555461"/>
          </a:xfrm>
        </p:spPr>
        <p:txBody>
          <a:bodyPr>
            <a:noAutofit/>
          </a:bodyPr>
          <a:lstStyle/>
          <a:p>
            <a:r>
              <a:rPr lang="en-US" sz="2000" smtClean="0">
                <a:solidFill>
                  <a:schemeClr val="tx1"/>
                </a:solidFill>
              </a:rPr>
              <a:t>There is a characteristic log-linear </a:t>
            </a:r>
            <a:r>
              <a:rPr lang="en-US" sz="2000">
                <a:solidFill>
                  <a:schemeClr val="tx1"/>
                </a:solidFill>
              </a:rPr>
              <a:t>relationship between S-D </a:t>
            </a:r>
            <a:r>
              <a:rPr lang="en-US" sz="2000" smtClean="0">
                <a:solidFill>
                  <a:schemeClr val="tx1"/>
                </a:solidFill>
              </a:rPr>
              <a:t>distance and </a:t>
            </a:r>
            <a:r>
              <a:rPr lang="en-US" sz="2000">
                <a:solidFill>
                  <a:schemeClr val="tx1"/>
                </a:solidFill>
              </a:rPr>
              <a:t>mean light level </a:t>
            </a:r>
            <a:r>
              <a:rPr lang="en-US" sz="2000" smtClean="0">
                <a:solidFill>
                  <a:schemeClr val="tx1"/>
                </a:solidFill>
              </a:rPr>
              <a:t>for light diffusion in </a:t>
            </a:r>
            <a:r>
              <a:rPr lang="en-US" sz="2000">
                <a:solidFill>
                  <a:schemeClr val="tx1"/>
                </a:solidFill>
              </a:rPr>
              <a:t>biological tissue</a:t>
            </a:r>
            <a:r>
              <a:rPr lang="en-US" sz="2000" smtClean="0">
                <a:solidFill>
                  <a:schemeClr val="tx1"/>
                </a:solidFill>
              </a:rPr>
              <a:t>.</a:t>
            </a:r>
            <a:r>
              <a:rPr lang="en-US" sz="2000">
                <a:solidFill>
                  <a:schemeClr val="tx1"/>
                </a:solidFill>
              </a:rPr>
              <a:t> </a:t>
            </a:r>
            <a:r>
              <a:rPr lang="en-US" sz="2000" smtClean="0">
                <a:solidFill>
                  <a:schemeClr val="tx1"/>
                </a:solidFill>
              </a:rPr>
              <a:t>Let’s explore that by plotting it!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Create a new figure and plot the TIME mean of each channel versus S-D distance:</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a:solidFill>
                  <a:srgbClr val="00B0F0"/>
                </a:solidFill>
              </a:rPr>
              <a:t>figure</a:t>
            </a:r>
            <a:br>
              <a:rPr lang="en-US" sz="2000">
                <a:solidFill>
                  <a:srgbClr val="00B0F0"/>
                </a:solidFill>
              </a:rPr>
            </a:br>
            <a:r>
              <a:rPr lang="en-US" sz="2000">
                <a:solidFill>
                  <a:srgbClr val="00B0F0"/>
                </a:solidFill>
              </a:rPr>
              <a:t>semilogy(hw1.info.pairs.r2d</a:t>
            </a:r>
            <a:r>
              <a:rPr lang="en-US" sz="2000" smtClean="0">
                <a:solidFill>
                  <a:srgbClr val="00B0F0"/>
                </a:solidFill>
              </a:rPr>
              <a:t>, </a:t>
            </a:r>
            <a:r>
              <a:rPr lang="en-US" sz="2000">
                <a:solidFill>
                  <a:srgbClr val="00B0F0"/>
                </a:solidFill>
              </a:rPr>
              <a:t>mean(hw1.data, 2), </a:t>
            </a:r>
            <a:r>
              <a:rPr lang="en-US" sz="2000" smtClean="0">
                <a:solidFill>
                  <a:srgbClr val="00B0F0"/>
                </a:solidFill>
              </a:rPr>
              <a:t>'*</a:t>
            </a:r>
            <a:r>
              <a:rPr lang="en-US" sz="2000">
                <a:solidFill>
                  <a:srgbClr val="00B0F0"/>
                </a:solidFill>
              </a:rPr>
              <a:t>'</a:t>
            </a:r>
            <a:r>
              <a:rPr lang="en-US" sz="2000" smtClean="0">
                <a:solidFill>
                  <a:srgbClr val="00B0F0"/>
                </a:solidFill>
              </a:rPr>
              <a:t>)</a:t>
            </a:r>
            <a:r>
              <a:rPr lang="en-US" sz="2000" smtClean="0">
                <a:solidFill>
                  <a:schemeClr val="tx1"/>
                </a:solidFill>
              </a:rPr>
              <a:t/>
            </a:r>
            <a:br>
              <a:rPr lang="en-US" sz="2000" smtClean="0">
                <a:solidFill>
                  <a:schemeClr val="tx1"/>
                </a:solidFill>
              </a:rPr>
            </a:br>
            <a:r>
              <a:rPr lang="en-US" sz="2000" smtClean="0">
                <a:solidFill>
                  <a:srgbClr val="00B0F0"/>
                </a:solidFill>
              </a:rPr>
              <a:t>xlabel('S-D Separation [mm]')</a:t>
            </a:r>
            <a:r>
              <a:rPr lang="en-US" sz="2000">
                <a:solidFill>
                  <a:srgbClr val="00B0F0"/>
                </a:solidFill>
              </a:rPr>
              <a:t/>
            </a:r>
            <a:br>
              <a:rPr lang="en-US" sz="2000">
                <a:solidFill>
                  <a:srgbClr val="00B0F0"/>
                </a:solidFill>
              </a:rPr>
            </a:br>
            <a:r>
              <a:rPr lang="en-US" sz="2000">
                <a:solidFill>
                  <a:srgbClr val="00B0F0"/>
                </a:solidFill>
              </a:rPr>
              <a:t>ylabel</a:t>
            </a:r>
            <a:r>
              <a:rPr lang="en-US" sz="2000" smtClean="0">
                <a:solidFill>
                  <a:srgbClr val="00B0F0"/>
                </a:solidFill>
              </a:rPr>
              <a:t>(</a:t>
            </a:r>
            <a:r>
              <a:rPr lang="en-US" sz="2000">
                <a:solidFill>
                  <a:srgbClr val="00B0F0"/>
                </a:solidFill>
              </a:rPr>
              <a:t>'Light </a:t>
            </a:r>
            <a:r>
              <a:rPr lang="en-US" sz="2000" smtClean="0">
                <a:solidFill>
                  <a:srgbClr val="00B0F0"/>
                </a:solidFill>
              </a:rPr>
              <a:t>Levels')</a:t>
            </a:r>
            <a:endParaRPr lang="en-US" sz="2000">
              <a:solidFill>
                <a:srgbClr val="00B0F0"/>
              </a:solidFill>
            </a:endParaRPr>
          </a:p>
        </p:txBody>
      </p:sp>
      <p:pic>
        <p:nvPicPr>
          <p:cNvPr id="4" name="Picture 3"/>
          <p:cNvPicPr>
            <a:picLocks noChangeAspect="1"/>
          </p:cNvPicPr>
          <p:nvPr/>
        </p:nvPicPr>
        <p:blipFill>
          <a:blip r:embed="rId3"/>
          <a:stretch>
            <a:fillRect/>
          </a:stretch>
        </p:blipFill>
        <p:spPr>
          <a:xfrm>
            <a:off x="6646862" y="1676400"/>
            <a:ext cx="5334000" cy="4000500"/>
          </a:xfrm>
          <a:prstGeom prst="rect">
            <a:avLst/>
          </a:prstGeom>
        </p:spPr>
      </p:pic>
    </p:spTree>
    <p:extLst>
      <p:ext uri="{BB962C8B-B14F-4D97-AF65-F5344CB8AC3E}">
        <p14:creationId xmlns:p14="http://schemas.microsoft.com/office/powerpoint/2010/main" val="40330029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6646862" y="1676400"/>
            <a:ext cx="5334000" cy="4000500"/>
          </a:xfrm>
          <a:prstGeom prst="rect">
            <a:avLst/>
          </a:prstGeom>
        </p:spPr>
      </p:pic>
      <p:sp>
        <p:nvSpPr>
          <p:cNvPr id="2" name="Title 1"/>
          <p:cNvSpPr>
            <a:spLocks noGrp="1"/>
          </p:cNvSpPr>
          <p:nvPr>
            <p:ph type="title"/>
          </p:nvPr>
        </p:nvSpPr>
        <p:spPr>
          <a:xfrm>
            <a:off x="0" y="-3062"/>
            <a:ext cx="8596668" cy="1320800"/>
          </a:xfrm>
        </p:spPr>
        <p:txBody>
          <a:bodyPr/>
          <a:lstStyle/>
          <a:p>
            <a:r>
              <a:rPr lang="en-US" smtClean="0"/>
              <a:t>Light Level Falloff</a:t>
            </a:r>
            <a:endParaRPr lang="en-US" dirty="0"/>
          </a:p>
        </p:txBody>
      </p:sp>
      <p:sp>
        <p:nvSpPr>
          <p:cNvPr id="3" name="Content Placeholder 2"/>
          <p:cNvSpPr>
            <a:spLocks noGrp="1"/>
          </p:cNvSpPr>
          <p:nvPr>
            <p:ph sz="half" idx="1"/>
          </p:nvPr>
        </p:nvSpPr>
        <p:spPr>
          <a:xfrm>
            <a:off x="154379" y="1805049"/>
            <a:ext cx="6279268" cy="4236312"/>
          </a:xfrm>
        </p:spPr>
        <p:txBody>
          <a:bodyPr>
            <a:noAutofit/>
          </a:bodyPr>
          <a:lstStyle/>
          <a:p>
            <a:r>
              <a:rPr lang="en-US" sz="2000">
                <a:solidFill>
                  <a:schemeClr val="tx1"/>
                </a:solidFill>
              </a:rPr>
              <a:t>Why do the channels all line up vertically in the same 5 </a:t>
            </a:r>
            <a:r>
              <a:rPr lang="en-US" sz="2000" smtClean="0">
                <a:solidFill>
                  <a:schemeClr val="tx1"/>
                </a:solidFill>
              </a:rPr>
              <a:t>S-D distance, or pair radius, bands</a:t>
            </a:r>
            <a:r>
              <a:rPr lang="en-US" sz="2000">
                <a:solidFill>
                  <a:schemeClr val="tx1"/>
                </a:solidFill>
              </a:rPr>
              <a:t>? They represent groups of nearest neighbor pairs on a 3D cap.</a:t>
            </a:r>
          </a:p>
          <a:p>
            <a:endParaRPr lang="en-US" sz="2000">
              <a:solidFill>
                <a:schemeClr val="tx1"/>
              </a:solidFill>
            </a:endParaRPr>
          </a:p>
          <a:p>
            <a:r>
              <a:rPr lang="en-US" sz="2000">
                <a:solidFill>
                  <a:schemeClr val="tx1"/>
                </a:solidFill>
              </a:rPr>
              <a:t>In this data, the first through fifth nearest neighbors were measured.</a:t>
            </a:r>
            <a:endParaRPr lang="en-US" sz="2000">
              <a:solidFill>
                <a:srgbClr val="00B0F0"/>
              </a:solidFill>
            </a:endParaRPr>
          </a:p>
        </p:txBody>
      </p:sp>
      <p:grpSp>
        <p:nvGrpSpPr>
          <p:cNvPr id="23" name="Group 22"/>
          <p:cNvGrpSpPr>
            <a:grpSpLocks noChangeAspect="1"/>
          </p:cNvGrpSpPr>
          <p:nvPr/>
        </p:nvGrpSpPr>
        <p:grpSpPr>
          <a:xfrm>
            <a:off x="154380" y="4661262"/>
            <a:ext cx="7648500" cy="2087892"/>
            <a:chOff x="2164253" y="4108105"/>
            <a:chExt cx="9764187" cy="2665433"/>
          </a:xfrm>
        </p:grpSpPr>
        <p:pic>
          <p:nvPicPr>
            <p:cNvPr id="24" name="Picture 23"/>
            <p:cNvPicPr>
              <a:picLocks noChangeAspect="1"/>
            </p:cNvPicPr>
            <p:nvPr/>
          </p:nvPicPr>
          <p:blipFill>
            <a:blip r:embed="rId4"/>
            <a:stretch>
              <a:fillRect/>
            </a:stretch>
          </p:blipFill>
          <p:spPr>
            <a:xfrm>
              <a:off x="2164253" y="4108105"/>
              <a:ext cx="9764187" cy="2665433"/>
            </a:xfrm>
            <a:prstGeom prst="rect">
              <a:avLst/>
            </a:prstGeom>
          </p:spPr>
        </p:pic>
        <p:sp>
          <p:nvSpPr>
            <p:cNvPr id="25" name="Oval 24"/>
            <p:cNvSpPr/>
            <p:nvPr/>
          </p:nvSpPr>
          <p:spPr>
            <a:xfrm rot="2199015">
              <a:off x="4437888" y="5010912"/>
              <a:ext cx="438912" cy="18288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TextBox 25"/>
            <p:cNvSpPr txBox="1"/>
            <p:nvPr/>
          </p:nvSpPr>
          <p:spPr>
            <a:xfrm>
              <a:off x="4537584" y="4690726"/>
              <a:ext cx="767817" cy="471495"/>
            </a:xfrm>
            <a:prstGeom prst="rect">
              <a:avLst/>
            </a:prstGeom>
            <a:noFill/>
          </p:spPr>
          <p:txBody>
            <a:bodyPr wrap="none" rtlCol="0">
              <a:spAutoFit/>
            </a:bodyPr>
            <a:lstStyle/>
            <a:p>
              <a:pPr algn="ctr"/>
              <a:r>
                <a:rPr lang="en-US" smtClean="0">
                  <a:solidFill>
                    <a:srgbClr val="FF0000"/>
                  </a:solidFill>
                </a:rPr>
                <a:t>NN1</a:t>
              </a:r>
              <a:endParaRPr lang="en-US">
                <a:solidFill>
                  <a:srgbClr val="FF0000"/>
                </a:solidFill>
              </a:endParaRPr>
            </a:p>
          </p:txBody>
        </p:sp>
        <p:sp>
          <p:nvSpPr>
            <p:cNvPr id="27" name="Oval 26"/>
            <p:cNvSpPr/>
            <p:nvPr/>
          </p:nvSpPr>
          <p:spPr>
            <a:xfrm rot="1883989">
              <a:off x="6455329" y="5010364"/>
              <a:ext cx="582936" cy="231394"/>
            </a:xfrm>
            <a:prstGeom prst="ellipse">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8" name="TextBox 27"/>
            <p:cNvSpPr txBox="1"/>
            <p:nvPr/>
          </p:nvSpPr>
          <p:spPr>
            <a:xfrm>
              <a:off x="6639654" y="4713324"/>
              <a:ext cx="767817" cy="471495"/>
            </a:xfrm>
            <a:prstGeom prst="rect">
              <a:avLst/>
            </a:prstGeom>
            <a:noFill/>
          </p:spPr>
          <p:txBody>
            <a:bodyPr wrap="none" rtlCol="0">
              <a:spAutoFit/>
            </a:bodyPr>
            <a:lstStyle/>
            <a:p>
              <a:pPr algn="ctr"/>
              <a:r>
                <a:rPr lang="en-US" smtClean="0">
                  <a:solidFill>
                    <a:srgbClr val="FF0000"/>
                  </a:solidFill>
                </a:rPr>
                <a:t>NN2</a:t>
              </a:r>
              <a:endParaRPr lang="en-US">
                <a:solidFill>
                  <a:srgbClr val="FF0000"/>
                </a:solidFill>
              </a:endParaRPr>
            </a:p>
          </p:txBody>
        </p:sp>
        <p:sp>
          <p:nvSpPr>
            <p:cNvPr id="29" name="Oval 28"/>
            <p:cNvSpPr/>
            <p:nvPr/>
          </p:nvSpPr>
          <p:spPr>
            <a:xfrm rot="19033626">
              <a:off x="9091158" y="4988383"/>
              <a:ext cx="781985" cy="2681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687884" y="4690726"/>
              <a:ext cx="767817" cy="471495"/>
            </a:xfrm>
            <a:prstGeom prst="rect">
              <a:avLst/>
            </a:prstGeom>
            <a:noFill/>
          </p:spPr>
          <p:txBody>
            <a:bodyPr wrap="none" rtlCol="0">
              <a:spAutoFit/>
            </a:bodyPr>
            <a:lstStyle/>
            <a:p>
              <a:pPr algn="ctr"/>
              <a:r>
                <a:rPr lang="en-US" smtClean="0">
                  <a:solidFill>
                    <a:srgbClr val="FF0000"/>
                  </a:solidFill>
                </a:rPr>
                <a:t>NN3</a:t>
              </a:r>
              <a:endParaRPr lang="en-US">
                <a:solidFill>
                  <a:srgbClr val="FF0000"/>
                </a:solidFill>
              </a:endParaRPr>
            </a:p>
          </p:txBody>
        </p:sp>
        <p:sp>
          <p:nvSpPr>
            <p:cNvPr id="31" name="Oval 30"/>
            <p:cNvSpPr/>
            <p:nvPr/>
          </p:nvSpPr>
          <p:spPr>
            <a:xfrm rot="4276793">
              <a:off x="3510054" y="5563328"/>
              <a:ext cx="843870" cy="285383"/>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TextBox 31"/>
            <p:cNvSpPr txBox="1"/>
            <p:nvPr/>
          </p:nvSpPr>
          <p:spPr>
            <a:xfrm>
              <a:off x="3390678" y="6091950"/>
              <a:ext cx="767817" cy="471495"/>
            </a:xfrm>
            <a:prstGeom prst="rect">
              <a:avLst/>
            </a:prstGeom>
            <a:noFill/>
          </p:spPr>
          <p:txBody>
            <a:bodyPr wrap="none" rtlCol="0">
              <a:spAutoFit/>
            </a:bodyPr>
            <a:lstStyle/>
            <a:p>
              <a:pPr algn="ctr"/>
              <a:r>
                <a:rPr lang="en-US" smtClean="0">
                  <a:solidFill>
                    <a:srgbClr val="FF0000"/>
                  </a:solidFill>
                </a:rPr>
                <a:t>NN4</a:t>
              </a:r>
              <a:endParaRPr lang="en-US">
                <a:solidFill>
                  <a:srgbClr val="FF0000"/>
                </a:solidFill>
              </a:endParaRPr>
            </a:p>
          </p:txBody>
        </p:sp>
        <p:sp>
          <p:nvSpPr>
            <p:cNvPr id="33" name="Oval 32"/>
            <p:cNvSpPr/>
            <p:nvPr/>
          </p:nvSpPr>
          <p:spPr>
            <a:xfrm rot="3601171">
              <a:off x="9840940" y="5470114"/>
              <a:ext cx="995857" cy="24174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TextBox 33"/>
            <p:cNvSpPr txBox="1"/>
            <p:nvPr/>
          </p:nvSpPr>
          <p:spPr>
            <a:xfrm>
              <a:off x="9912683" y="5966764"/>
              <a:ext cx="767817" cy="471495"/>
            </a:xfrm>
            <a:prstGeom prst="rect">
              <a:avLst/>
            </a:prstGeom>
            <a:noFill/>
          </p:spPr>
          <p:txBody>
            <a:bodyPr wrap="none" rtlCol="0">
              <a:spAutoFit/>
            </a:bodyPr>
            <a:lstStyle/>
            <a:p>
              <a:pPr algn="ctr"/>
              <a:r>
                <a:rPr lang="en-US" smtClean="0">
                  <a:solidFill>
                    <a:srgbClr val="FF0000"/>
                  </a:solidFill>
                </a:rPr>
                <a:t>NN5</a:t>
              </a:r>
              <a:endParaRPr lang="en-US">
                <a:solidFill>
                  <a:srgbClr val="FF0000"/>
                </a:solidFill>
              </a:endParaRPr>
            </a:p>
          </p:txBody>
        </p:sp>
      </p:grpSp>
      <p:sp>
        <p:nvSpPr>
          <p:cNvPr id="4" name="Oval 3"/>
          <p:cNvSpPr/>
          <p:nvPr/>
        </p:nvSpPr>
        <p:spPr>
          <a:xfrm>
            <a:off x="7340600" y="1905000"/>
            <a:ext cx="584200" cy="1473200"/>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Oval 18"/>
          <p:cNvSpPr/>
          <p:nvPr/>
        </p:nvSpPr>
        <p:spPr>
          <a:xfrm>
            <a:off x="8601801" y="2337022"/>
            <a:ext cx="584200" cy="2146300"/>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Oval 19"/>
          <p:cNvSpPr/>
          <p:nvPr/>
        </p:nvSpPr>
        <p:spPr>
          <a:xfrm>
            <a:off x="9437567" y="2864420"/>
            <a:ext cx="584200" cy="1842532"/>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Oval 20"/>
          <p:cNvSpPr/>
          <p:nvPr/>
        </p:nvSpPr>
        <p:spPr>
          <a:xfrm>
            <a:off x="10088678" y="2743200"/>
            <a:ext cx="584200" cy="2260600"/>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Oval 21"/>
          <p:cNvSpPr/>
          <p:nvPr/>
        </p:nvSpPr>
        <p:spPr>
          <a:xfrm>
            <a:off x="10669956" y="3112532"/>
            <a:ext cx="584200" cy="2032000"/>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7324614" y="3366754"/>
            <a:ext cx="601448" cy="369332"/>
          </a:xfrm>
          <a:prstGeom prst="rect">
            <a:avLst/>
          </a:prstGeom>
          <a:noFill/>
        </p:spPr>
        <p:txBody>
          <a:bodyPr wrap="none" rtlCol="0">
            <a:spAutoFit/>
          </a:bodyPr>
          <a:lstStyle/>
          <a:p>
            <a:pPr algn="ctr"/>
            <a:r>
              <a:rPr lang="en-US" smtClean="0">
                <a:solidFill>
                  <a:srgbClr val="FF0000"/>
                </a:solidFill>
              </a:rPr>
              <a:t>NN1</a:t>
            </a:r>
            <a:endParaRPr lang="en-US">
              <a:solidFill>
                <a:srgbClr val="FF0000"/>
              </a:solidFill>
            </a:endParaRPr>
          </a:p>
        </p:txBody>
      </p:sp>
      <p:sp>
        <p:nvSpPr>
          <p:cNvPr id="36" name="TextBox 35"/>
          <p:cNvSpPr txBox="1"/>
          <p:nvPr/>
        </p:nvSpPr>
        <p:spPr>
          <a:xfrm>
            <a:off x="8584980" y="4483322"/>
            <a:ext cx="601448" cy="369332"/>
          </a:xfrm>
          <a:prstGeom prst="rect">
            <a:avLst/>
          </a:prstGeom>
          <a:noFill/>
        </p:spPr>
        <p:txBody>
          <a:bodyPr wrap="none" rtlCol="0">
            <a:spAutoFit/>
          </a:bodyPr>
          <a:lstStyle/>
          <a:p>
            <a:pPr algn="ctr"/>
            <a:r>
              <a:rPr lang="en-US" smtClean="0">
                <a:solidFill>
                  <a:srgbClr val="FF0000"/>
                </a:solidFill>
              </a:rPr>
              <a:t>NN2</a:t>
            </a:r>
            <a:endParaRPr lang="en-US">
              <a:solidFill>
                <a:srgbClr val="FF0000"/>
              </a:solidFill>
            </a:endParaRPr>
          </a:p>
        </p:txBody>
      </p:sp>
      <p:sp>
        <p:nvSpPr>
          <p:cNvPr id="37" name="TextBox 36"/>
          <p:cNvSpPr txBox="1"/>
          <p:nvPr/>
        </p:nvSpPr>
        <p:spPr>
          <a:xfrm>
            <a:off x="9437567" y="4747987"/>
            <a:ext cx="601448" cy="369332"/>
          </a:xfrm>
          <a:prstGeom prst="rect">
            <a:avLst/>
          </a:prstGeom>
          <a:noFill/>
        </p:spPr>
        <p:txBody>
          <a:bodyPr wrap="none" rtlCol="0">
            <a:spAutoFit/>
          </a:bodyPr>
          <a:lstStyle/>
          <a:p>
            <a:pPr algn="ctr"/>
            <a:r>
              <a:rPr lang="en-US" smtClean="0">
                <a:solidFill>
                  <a:srgbClr val="FF0000"/>
                </a:solidFill>
              </a:rPr>
              <a:t>NN3</a:t>
            </a:r>
            <a:endParaRPr lang="en-US">
              <a:solidFill>
                <a:srgbClr val="FF0000"/>
              </a:solidFill>
            </a:endParaRPr>
          </a:p>
        </p:txBody>
      </p:sp>
      <p:sp>
        <p:nvSpPr>
          <p:cNvPr id="38" name="TextBox 37"/>
          <p:cNvSpPr txBox="1"/>
          <p:nvPr/>
        </p:nvSpPr>
        <p:spPr>
          <a:xfrm>
            <a:off x="10068508" y="2373868"/>
            <a:ext cx="601448" cy="369332"/>
          </a:xfrm>
          <a:prstGeom prst="rect">
            <a:avLst/>
          </a:prstGeom>
          <a:noFill/>
        </p:spPr>
        <p:txBody>
          <a:bodyPr wrap="none" rtlCol="0">
            <a:spAutoFit/>
          </a:bodyPr>
          <a:lstStyle/>
          <a:p>
            <a:pPr algn="ctr"/>
            <a:r>
              <a:rPr lang="en-US" smtClean="0">
                <a:solidFill>
                  <a:srgbClr val="FF0000"/>
                </a:solidFill>
              </a:rPr>
              <a:t>NN4</a:t>
            </a:r>
            <a:endParaRPr lang="en-US">
              <a:solidFill>
                <a:srgbClr val="FF0000"/>
              </a:solidFill>
            </a:endParaRPr>
          </a:p>
        </p:txBody>
      </p:sp>
      <p:sp>
        <p:nvSpPr>
          <p:cNvPr id="39" name="TextBox 38"/>
          <p:cNvSpPr txBox="1"/>
          <p:nvPr/>
        </p:nvSpPr>
        <p:spPr>
          <a:xfrm>
            <a:off x="10652708" y="2758172"/>
            <a:ext cx="601448" cy="369332"/>
          </a:xfrm>
          <a:prstGeom prst="rect">
            <a:avLst/>
          </a:prstGeom>
          <a:noFill/>
        </p:spPr>
        <p:txBody>
          <a:bodyPr wrap="none" rtlCol="0">
            <a:spAutoFit/>
          </a:bodyPr>
          <a:lstStyle/>
          <a:p>
            <a:pPr algn="ctr"/>
            <a:r>
              <a:rPr lang="en-US" smtClean="0">
                <a:solidFill>
                  <a:srgbClr val="FF0000"/>
                </a:solidFill>
              </a:rPr>
              <a:t>NN5</a:t>
            </a:r>
            <a:endParaRPr lang="en-US">
              <a:solidFill>
                <a:srgbClr val="FF0000"/>
              </a:solidFill>
            </a:endParaRPr>
          </a:p>
        </p:txBody>
      </p:sp>
      <p:cxnSp>
        <p:nvCxnSpPr>
          <p:cNvPr id="6" name="Straight Connector 5"/>
          <p:cNvCxnSpPr/>
          <p:nvPr/>
        </p:nvCxnSpPr>
        <p:spPr>
          <a:xfrm>
            <a:off x="7324614" y="2373868"/>
            <a:ext cx="3813286" cy="2109454"/>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62920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Selecting Pair Radius Ranges</a:t>
            </a:r>
            <a:endParaRPr lang="en-US" dirty="0"/>
          </a:p>
        </p:txBody>
      </p:sp>
      <p:sp>
        <p:nvSpPr>
          <p:cNvPr id="3" name="Content Placeholder 2"/>
          <p:cNvSpPr>
            <a:spLocks noGrp="1"/>
          </p:cNvSpPr>
          <p:nvPr>
            <p:ph sz="half" idx="1"/>
          </p:nvPr>
        </p:nvSpPr>
        <p:spPr>
          <a:xfrm>
            <a:off x="0" y="1536930"/>
            <a:ext cx="7898168" cy="4504431"/>
          </a:xfrm>
        </p:spPr>
        <p:txBody>
          <a:bodyPr>
            <a:noAutofit/>
          </a:bodyPr>
          <a:lstStyle/>
          <a:p>
            <a:r>
              <a:rPr lang="en-US" sz="2000" smtClean="0">
                <a:solidFill>
                  <a:schemeClr val="tx1"/>
                </a:solidFill>
              </a:rPr>
              <a:t>We can visualize the differences in mean light levels between radius ranges with </a:t>
            </a:r>
            <a:r>
              <a:rPr lang="en-US" sz="2000" smtClean="0">
                <a:solidFill>
                  <a:srgbClr val="00B050"/>
                </a:solidFill>
              </a:rPr>
              <a:t>hw1.info.pairs.r2d</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Create a new figure and plot time traces for the </a:t>
            </a:r>
            <a:r>
              <a:rPr lang="en-US" sz="2000" smtClean="0">
                <a:solidFill>
                  <a:srgbClr val="00B050"/>
                </a:solidFill>
              </a:rPr>
              <a:t>[10, 16] </a:t>
            </a:r>
            <a:r>
              <a:rPr lang="en-US" sz="2000" smtClean="0">
                <a:solidFill>
                  <a:schemeClr val="tx1"/>
                </a:solidFill>
              </a:rPr>
              <a:t>and </a:t>
            </a:r>
            <a:r>
              <a:rPr lang="en-US" sz="2000" smtClean="0">
                <a:solidFill>
                  <a:srgbClr val="00B050"/>
                </a:solidFill>
              </a:rPr>
              <a:t>[27, 33] </a:t>
            </a:r>
            <a:r>
              <a:rPr lang="en-US" sz="2000" smtClean="0">
                <a:solidFill>
                  <a:schemeClr val="tx1"/>
                </a:solidFill>
              </a:rPr>
              <a:t>radius ranges: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a:solidFill>
                  <a:srgbClr val="00B0F0"/>
                </a:solidFill>
              </a:rPr>
              <a:t>figure</a:t>
            </a:r>
            <a:br>
              <a:rPr lang="en-US" sz="2000">
                <a:solidFill>
                  <a:srgbClr val="00B0F0"/>
                </a:solidFill>
              </a:rPr>
            </a:br>
            <a:r>
              <a:rPr lang="en-US" sz="2000">
                <a:solidFill>
                  <a:srgbClr val="00B0F0"/>
                </a:solidFill>
              </a:rPr>
              <a:t>keep = </a:t>
            </a:r>
            <a:r>
              <a:rPr lang="en-US" sz="2000" smtClean="0">
                <a:solidFill>
                  <a:srgbClr val="00B0F0"/>
                </a:solidFill>
              </a:rPr>
              <a:t>(hw1.info.pairs.r2d </a:t>
            </a:r>
            <a:r>
              <a:rPr lang="en-US" sz="2000">
                <a:solidFill>
                  <a:srgbClr val="00B0F0"/>
                </a:solidFill>
              </a:rPr>
              <a:t>&gt;= </a:t>
            </a:r>
            <a:r>
              <a:rPr lang="en-US" sz="2000" smtClean="0">
                <a:solidFill>
                  <a:srgbClr val="00B0F0"/>
                </a:solidFill>
              </a:rPr>
              <a:t>10) &amp; (hw1.info.pairs.r2d </a:t>
            </a:r>
            <a:r>
              <a:rPr lang="en-US" sz="2000">
                <a:solidFill>
                  <a:srgbClr val="00B0F0"/>
                </a:solidFill>
              </a:rPr>
              <a:t>&lt;= </a:t>
            </a:r>
            <a:r>
              <a:rPr lang="en-US" sz="2000" smtClean="0">
                <a:solidFill>
                  <a:srgbClr val="00B0F0"/>
                </a:solidFill>
              </a:rPr>
              <a:t>16);</a:t>
            </a:r>
            <a:br>
              <a:rPr lang="en-US" sz="2000" smtClean="0">
                <a:solidFill>
                  <a:srgbClr val="00B0F0"/>
                </a:solidFill>
              </a:rPr>
            </a:br>
            <a:r>
              <a:rPr lang="en-US" sz="2000" smtClean="0">
                <a:solidFill>
                  <a:srgbClr val="00B0F0"/>
                </a:solidFill>
              </a:rPr>
              <a:t>semilogy(hw1.data(keep, </a:t>
            </a:r>
            <a:r>
              <a:rPr lang="en-US" sz="2000" smtClean="0">
                <a:solidFill>
                  <a:srgbClr val="00B0F0"/>
                </a:solidFill>
                <a:sym typeface="Wingdings" panose="05000000000000000000" pitchFamily="2" charset="2"/>
              </a:rPr>
              <a:t>:)</a:t>
            </a:r>
            <a:r>
              <a:rPr lang="en-US" sz="2000" smtClean="0">
                <a:solidFill>
                  <a:srgbClr val="00B0F0"/>
                </a:solidFill>
              </a:rPr>
              <a:t>'</a:t>
            </a:r>
            <a:r>
              <a:rPr lang="en-US" sz="2000" smtClean="0">
                <a:solidFill>
                  <a:srgbClr val="00B0F0"/>
                </a:solidFill>
                <a:sym typeface="Wingdings" panose="05000000000000000000" pitchFamily="2" charset="2"/>
              </a:rPr>
              <a:t>); xlim([0, Nt+1 * dt])</a:t>
            </a:r>
            <a:br>
              <a:rPr lang="en-US" sz="2000" smtClean="0">
                <a:solidFill>
                  <a:srgbClr val="00B0F0"/>
                </a:solidFill>
                <a:sym typeface="Wingdings" panose="05000000000000000000" pitchFamily="2" charset="2"/>
              </a:rPr>
            </a:br>
            <a:r>
              <a:rPr lang="en-US" sz="2000" smtClean="0">
                <a:solidFill>
                  <a:srgbClr val="00B0F0"/>
                </a:solidFill>
                <a:sym typeface="Wingdings" panose="05000000000000000000" pitchFamily="2" charset="2"/>
              </a:rPr>
              <a:t>xlabel(</a:t>
            </a:r>
            <a:r>
              <a:rPr lang="en-US" sz="2000" smtClean="0">
                <a:solidFill>
                  <a:srgbClr val="00B0F0"/>
                </a:solidFill>
              </a:rPr>
              <a:t>'</a:t>
            </a:r>
            <a:r>
              <a:rPr lang="en-US" sz="2000" smtClean="0">
                <a:solidFill>
                  <a:srgbClr val="00B0F0"/>
                </a:solidFill>
                <a:sym typeface="Wingdings" panose="05000000000000000000" pitchFamily="2" charset="2"/>
              </a:rPr>
              <a:t>seconds</a:t>
            </a:r>
            <a:r>
              <a:rPr lang="en-US" sz="2000" smtClean="0">
                <a:solidFill>
                  <a:srgbClr val="00B0F0"/>
                </a:solidFill>
              </a:rPr>
              <a:t>'</a:t>
            </a:r>
            <a:r>
              <a:rPr lang="en-US" sz="2000" smtClean="0">
                <a:solidFill>
                  <a:srgbClr val="00B0F0"/>
                </a:solidFill>
                <a:sym typeface="Wingdings" panose="05000000000000000000" pitchFamily="2" charset="2"/>
              </a:rPr>
              <a:t>); ylabel('light level'); title('r \in [10, 16]</a:t>
            </a:r>
            <a:r>
              <a:rPr lang="en-US" sz="2000" smtClean="0">
                <a:solidFill>
                  <a:srgbClr val="00B0F0"/>
                </a:solidFill>
              </a:rPr>
              <a:t>'</a:t>
            </a:r>
            <a:r>
              <a:rPr lang="en-US" sz="2000" smtClean="0">
                <a:solidFill>
                  <a:srgbClr val="00B0F0"/>
                </a:solidFill>
                <a:sym typeface="Wingdings" panose="05000000000000000000" pitchFamily="2" charset="2"/>
              </a:rPr>
              <a:t>)</a:t>
            </a:r>
            <a:r>
              <a:rPr lang="en-US" sz="2000" smtClean="0">
                <a:solidFill>
                  <a:schemeClr val="tx1"/>
                </a:solidFill>
                <a:sym typeface="Wingdings" panose="05000000000000000000" pitchFamily="2" charset="2"/>
              </a:rPr>
              <a:t/>
            </a:r>
            <a:br>
              <a:rPr lang="en-US" sz="2000" smtClean="0">
                <a:solidFill>
                  <a:schemeClr val="tx1"/>
                </a:solidFill>
                <a:sym typeface="Wingdings" panose="05000000000000000000" pitchFamily="2" charset="2"/>
              </a:rPr>
            </a:br>
            <a:r>
              <a:rPr lang="en-US" sz="2000" smtClean="0">
                <a:solidFill>
                  <a:schemeClr val="tx1"/>
                </a:solidFill>
                <a:sym typeface="Wingdings" panose="05000000000000000000" pitchFamily="2" charset="2"/>
              </a:rPr>
              <a:t/>
            </a:r>
            <a:br>
              <a:rPr lang="en-US" sz="2000" smtClean="0">
                <a:solidFill>
                  <a:schemeClr val="tx1"/>
                </a:solidFill>
                <a:sym typeface="Wingdings" panose="05000000000000000000" pitchFamily="2" charset="2"/>
              </a:rPr>
            </a:br>
            <a:r>
              <a:rPr lang="en-US" sz="2000" smtClean="0">
                <a:solidFill>
                  <a:srgbClr val="00B0F0"/>
                </a:solidFill>
              </a:rPr>
              <a:t>figure</a:t>
            </a:r>
            <a:br>
              <a:rPr lang="en-US" sz="2000" smtClean="0">
                <a:solidFill>
                  <a:srgbClr val="00B0F0"/>
                </a:solidFill>
              </a:rPr>
            </a:br>
            <a:r>
              <a:rPr lang="en-US" sz="2000" smtClean="0">
                <a:solidFill>
                  <a:srgbClr val="00B0F0"/>
                </a:solidFill>
              </a:rPr>
              <a:t>keep = (hw1.info.pairs.r2d &gt;= 27) &amp; (hw1.info.pairs.r2d &lt;= 33);</a:t>
            </a:r>
            <a:r>
              <a:rPr lang="en-US" sz="2000">
                <a:solidFill>
                  <a:srgbClr val="00B0F0"/>
                </a:solidFill>
              </a:rPr>
              <a:t/>
            </a:r>
            <a:br>
              <a:rPr lang="en-US" sz="2000">
                <a:solidFill>
                  <a:srgbClr val="00B0F0"/>
                </a:solidFill>
              </a:rPr>
            </a:br>
            <a:r>
              <a:rPr lang="en-US" sz="2000" smtClean="0">
                <a:solidFill>
                  <a:srgbClr val="00B0F0"/>
                </a:solidFill>
              </a:rPr>
              <a:t>semilogy(hw1.data(keep, </a:t>
            </a:r>
            <a:r>
              <a:rPr lang="en-US" sz="2000" smtClean="0">
                <a:solidFill>
                  <a:srgbClr val="00B0F0"/>
                </a:solidFill>
                <a:sym typeface="Wingdings" panose="05000000000000000000" pitchFamily="2" charset="2"/>
              </a:rPr>
              <a:t>:)'); xlim</a:t>
            </a:r>
            <a:r>
              <a:rPr lang="en-US" sz="2000">
                <a:solidFill>
                  <a:srgbClr val="00B0F0"/>
                </a:solidFill>
                <a:sym typeface="Wingdings" panose="05000000000000000000" pitchFamily="2" charset="2"/>
              </a:rPr>
              <a:t>([0, </a:t>
            </a:r>
            <a:r>
              <a:rPr lang="en-US" sz="2000" smtClean="0">
                <a:solidFill>
                  <a:srgbClr val="00B0F0"/>
                </a:solidFill>
                <a:sym typeface="Wingdings" panose="05000000000000000000" pitchFamily="2" charset="2"/>
              </a:rPr>
              <a:t>Nt+1 * dt])</a:t>
            </a:r>
            <a:br>
              <a:rPr lang="en-US" sz="2000" smtClean="0">
                <a:solidFill>
                  <a:srgbClr val="00B0F0"/>
                </a:solidFill>
                <a:sym typeface="Wingdings" panose="05000000000000000000" pitchFamily="2" charset="2"/>
              </a:rPr>
            </a:br>
            <a:r>
              <a:rPr lang="en-US" sz="2000" smtClean="0">
                <a:solidFill>
                  <a:srgbClr val="00B0F0"/>
                </a:solidFill>
                <a:sym typeface="Wingdings" panose="05000000000000000000" pitchFamily="2" charset="2"/>
              </a:rPr>
              <a:t>xlabel('seconds'); ylabel('light level'); title(</a:t>
            </a:r>
            <a:r>
              <a:rPr lang="en-US" sz="2000" smtClean="0">
                <a:solidFill>
                  <a:srgbClr val="00B0F0"/>
                </a:solidFill>
              </a:rPr>
              <a:t>'r \in [27, 33]'</a:t>
            </a:r>
            <a:r>
              <a:rPr lang="en-US" sz="2000" smtClean="0">
                <a:solidFill>
                  <a:srgbClr val="00B0F0"/>
                </a:solidFill>
                <a:sym typeface="Wingdings" panose="05000000000000000000" pitchFamily="2" charset="2"/>
              </a:rPr>
              <a:t>)</a:t>
            </a:r>
          </a:p>
        </p:txBody>
      </p:sp>
      <p:pic>
        <p:nvPicPr>
          <p:cNvPr id="4" name="Picture 3"/>
          <p:cNvPicPr>
            <a:picLocks noChangeAspect="1"/>
          </p:cNvPicPr>
          <p:nvPr/>
        </p:nvPicPr>
        <p:blipFill>
          <a:blip r:embed="rId3"/>
          <a:stretch>
            <a:fillRect/>
          </a:stretch>
        </p:blipFill>
        <p:spPr>
          <a:xfrm>
            <a:off x="7898168" y="216130"/>
            <a:ext cx="4267200" cy="6461760"/>
          </a:xfrm>
          <a:prstGeom prst="rect">
            <a:avLst/>
          </a:prstGeom>
        </p:spPr>
      </p:pic>
    </p:spTree>
    <p:extLst>
      <p:ext uri="{BB962C8B-B14F-4D97-AF65-F5344CB8AC3E}">
        <p14:creationId xmlns:p14="http://schemas.microsoft.com/office/powerpoint/2010/main" val="4005526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Using the </a:t>
            </a:r>
            <a:r>
              <a:rPr lang="en-US" smtClean="0">
                <a:solidFill>
                  <a:srgbClr val="00B050"/>
                </a:solidFill>
              </a:rPr>
              <a:t>params</a:t>
            </a:r>
            <a:r>
              <a:rPr lang="en-US" smtClean="0"/>
              <a:t> Structure</a:t>
            </a:r>
            <a:endParaRPr lang="en-US" dirty="0"/>
          </a:p>
        </p:txBody>
      </p:sp>
      <p:sp>
        <p:nvSpPr>
          <p:cNvPr id="3" name="Content Placeholder 2"/>
          <p:cNvSpPr>
            <a:spLocks noGrp="1"/>
          </p:cNvSpPr>
          <p:nvPr>
            <p:ph sz="half" idx="1"/>
          </p:nvPr>
        </p:nvSpPr>
        <p:spPr>
          <a:xfrm>
            <a:off x="497279" y="1792349"/>
            <a:ext cx="10945421" cy="4236312"/>
          </a:xfrm>
        </p:spPr>
        <p:txBody>
          <a:bodyPr>
            <a:noAutofit/>
          </a:bodyPr>
          <a:lstStyle/>
          <a:p>
            <a:r>
              <a:rPr lang="en-US" sz="2000" smtClean="0">
                <a:solidFill>
                  <a:schemeClr val="tx1"/>
                </a:solidFill>
              </a:rPr>
              <a:t>This logical indexing from the </a:t>
            </a:r>
            <a:r>
              <a:rPr lang="en-US" sz="2000" smtClean="0">
                <a:solidFill>
                  <a:srgbClr val="00B050"/>
                </a:solidFill>
              </a:rPr>
              <a:t>info.pairs</a:t>
            </a:r>
            <a:r>
              <a:rPr lang="en-US" sz="2000" smtClean="0">
                <a:solidFill>
                  <a:schemeClr val="tx1"/>
                </a:solidFill>
              </a:rPr>
              <a:t> table forms the core of how NeuroDOT 2 groups and categorizes measurement data by pair radius range (</a:t>
            </a:r>
            <a:r>
              <a:rPr lang="en-US" sz="2000" smtClean="0">
                <a:solidFill>
                  <a:srgbClr val="00B050"/>
                </a:solidFill>
              </a:rPr>
              <a:t>r2d</a:t>
            </a:r>
            <a:r>
              <a:rPr lang="en-US" sz="2000" smtClean="0">
                <a:solidFill>
                  <a:schemeClr val="tx1"/>
                </a:solidFill>
              </a:rPr>
              <a:t> or </a:t>
            </a:r>
            <a:r>
              <a:rPr lang="en-US" sz="2000" smtClean="0">
                <a:solidFill>
                  <a:srgbClr val="00B050"/>
                </a:solidFill>
              </a:rPr>
              <a:t>r3d</a:t>
            </a:r>
            <a:r>
              <a:rPr lang="en-US" sz="2000" smtClean="0">
                <a:solidFill>
                  <a:schemeClr val="tx1"/>
                </a:solidFill>
              </a:rPr>
              <a:t>), nearest neighbors (</a:t>
            </a:r>
            <a:r>
              <a:rPr lang="en-US" sz="2000" smtClean="0">
                <a:solidFill>
                  <a:srgbClr val="00B050"/>
                </a:solidFill>
              </a:rPr>
              <a:t>NN</a:t>
            </a:r>
            <a:r>
              <a:rPr lang="en-US" sz="2000" smtClean="0">
                <a:solidFill>
                  <a:schemeClr val="tx1"/>
                </a:solidFill>
              </a:rPr>
              <a:t>), and wavelengths (</a:t>
            </a:r>
            <a:r>
              <a:rPr lang="en-US" sz="2000" smtClean="0">
                <a:solidFill>
                  <a:srgbClr val="00B050"/>
                </a:solidFill>
              </a:rPr>
              <a:t>WL</a:t>
            </a:r>
            <a:r>
              <a:rPr lang="en-US" sz="2000" smtClean="0">
                <a:solidFill>
                  <a:schemeClr val="tx1"/>
                </a:solidFill>
              </a:rPr>
              <a:t>).</a:t>
            </a:r>
          </a:p>
          <a:p>
            <a:endParaRPr lang="en-US" sz="2000">
              <a:solidFill>
                <a:schemeClr val="tx1"/>
              </a:solidFill>
            </a:endParaRPr>
          </a:p>
          <a:p>
            <a:r>
              <a:rPr lang="en-US" sz="2000" smtClean="0">
                <a:solidFill>
                  <a:schemeClr val="tx1"/>
                </a:solidFill>
              </a:rPr>
              <a:t>We'll use the </a:t>
            </a:r>
            <a:r>
              <a:rPr lang="en-US" sz="2000" smtClean="0">
                <a:solidFill>
                  <a:srgbClr val="00B050"/>
                </a:solidFill>
              </a:rPr>
              <a:t>info.pairs.r2d</a:t>
            </a:r>
            <a:r>
              <a:rPr lang="en-US" sz="2000" smtClean="0">
                <a:solidFill>
                  <a:schemeClr val="tx1"/>
                </a:solidFill>
              </a:rPr>
              <a:t> range of </a:t>
            </a:r>
            <a:r>
              <a:rPr lang="en-US" sz="2000" smtClean="0">
                <a:solidFill>
                  <a:srgbClr val="00B050"/>
                </a:solidFill>
              </a:rPr>
              <a:t>[10, 16] </a:t>
            </a:r>
            <a:r>
              <a:rPr lang="en-US" sz="2000" smtClean="0">
                <a:solidFill>
                  <a:schemeClr val="tx1"/>
                </a:solidFill>
              </a:rPr>
              <a:t>and </a:t>
            </a:r>
            <a:r>
              <a:rPr lang="en-US" sz="2000" smtClean="0">
                <a:solidFill>
                  <a:srgbClr val="00B050"/>
                </a:solidFill>
              </a:rPr>
              <a:t>WL2</a:t>
            </a:r>
            <a:r>
              <a:rPr lang="en-US" sz="2000" smtClean="0">
                <a:solidFill>
                  <a:schemeClr val="tx1"/>
                </a:solidFill>
              </a:rPr>
              <a:t> to start with. This is done with the </a:t>
            </a:r>
            <a:r>
              <a:rPr lang="en-US" sz="2000" smtClean="0">
                <a:solidFill>
                  <a:srgbClr val="00B050"/>
                </a:solidFill>
              </a:rPr>
              <a:t>params</a:t>
            </a:r>
            <a:r>
              <a:rPr lang="en-US" sz="2000" smtClean="0">
                <a:solidFill>
                  <a:schemeClr val="tx1"/>
                </a:solidFill>
              </a:rPr>
              <a:t> structure, </a:t>
            </a:r>
            <a:r>
              <a:rPr lang="en-US" sz="2000">
                <a:solidFill>
                  <a:schemeClr val="tx1"/>
                </a:solidFill>
              </a:rPr>
              <a:t>which passes </a:t>
            </a:r>
            <a:r>
              <a:rPr lang="en-US" sz="2000" smtClean="0">
                <a:solidFill>
                  <a:schemeClr val="tx1"/>
                </a:solidFill>
              </a:rPr>
              <a:t>parameters </a:t>
            </a:r>
            <a:r>
              <a:rPr lang="en-US" sz="2000">
                <a:solidFill>
                  <a:schemeClr val="tx1"/>
                </a:solidFill>
              </a:rPr>
              <a:t>on to </a:t>
            </a:r>
            <a:r>
              <a:rPr lang="en-US" sz="2000" smtClean="0">
                <a:solidFill>
                  <a:schemeClr val="tx1"/>
                </a:solidFill>
              </a:rPr>
              <a:t>NeuroDOT's visualization functions: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params.rlimits = [10, 16]; params.Nwls = 2;</a:t>
            </a:r>
          </a:p>
          <a:p>
            <a:endParaRPr lang="en-US" sz="2000">
              <a:solidFill>
                <a:srgbClr val="00B0F0"/>
              </a:solidFill>
            </a:endParaRPr>
          </a:p>
          <a:p>
            <a:r>
              <a:rPr lang="en-US" sz="2000">
                <a:solidFill>
                  <a:schemeClr val="tx1"/>
                </a:solidFill>
              </a:rPr>
              <a:t>To learn more about the </a:t>
            </a:r>
            <a:r>
              <a:rPr lang="en-US" sz="2000">
                <a:solidFill>
                  <a:srgbClr val="00B050"/>
                </a:solidFill>
              </a:rPr>
              <a:t>params</a:t>
            </a:r>
            <a:r>
              <a:rPr lang="en-US" sz="2000">
                <a:solidFill>
                  <a:schemeClr val="tx1"/>
                </a:solidFill>
              </a:rPr>
              <a:t> structure, please consult the User Manual or the "</a:t>
            </a:r>
            <a:r>
              <a:rPr lang="en-US" sz="2000">
                <a:solidFill>
                  <a:srgbClr val="00B050"/>
                </a:solidFill>
              </a:rPr>
              <a:t>params</a:t>
            </a:r>
            <a:r>
              <a:rPr lang="en-US" sz="2000">
                <a:solidFill>
                  <a:schemeClr val="tx1"/>
                </a:solidFill>
              </a:rPr>
              <a:t> Usage" appendix at the end of the Overview tutorial.</a:t>
            </a:r>
          </a:p>
        </p:txBody>
      </p:sp>
    </p:spTree>
    <p:extLst>
      <p:ext uri="{BB962C8B-B14F-4D97-AF65-F5344CB8AC3E}">
        <p14:creationId xmlns:p14="http://schemas.microsoft.com/office/powerpoint/2010/main" val="1127812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Basic Visualizations</a:t>
            </a:r>
            <a:endParaRPr lang="en-US" dirty="0"/>
          </a:p>
        </p:txBody>
      </p:sp>
      <p:sp>
        <p:nvSpPr>
          <p:cNvPr id="3" name="Content Placeholder 2"/>
          <p:cNvSpPr>
            <a:spLocks noGrp="1"/>
          </p:cNvSpPr>
          <p:nvPr>
            <p:ph sz="half" idx="1"/>
          </p:nvPr>
        </p:nvSpPr>
        <p:spPr>
          <a:xfrm>
            <a:off x="64490" y="1665349"/>
            <a:ext cx="7527648" cy="4236312"/>
          </a:xfrm>
        </p:spPr>
        <p:txBody>
          <a:bodyPr>
            <a:noAutofit/>
          </a:bodyPr>
          <a:lstStyle/>
          <a:p>
            <a:r>
              <a:rPr lang="en-US" sz="2000" smtClean="0">
                <a:solidFill>
                  <a:schemeClr val="tx1"/>
                </a:solidFill>
              </a:rPr>
              <a:t>There are two NeuroDOT 2 functions for the visualizations we've just learned:</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PlotTimeTraceAllMeas(hw1.data, hw1.info, params)</a:t>
            </a:r>
            <a:br>
              <a:rPr lang="en-US" sz="2000" smtClean="0">
                <a:solidFill>
                  <a:srgbClr val="00B0F0"/>
                </a:solidFill>
              </a:rPr>
            </a:br>
            <a:r>
              <a:rPr lang="en-US" sz="2000" smtClean="0">
                <a:solidFill>
                  <a:srgbClr val="00B0F0"/>
                </a:solidFill>
              </a:rPr>
              <a:t>PlotFalloffLL(hw1.data, hw1.info)</a:t>
            </a:r>
          </a:p>
          <a:p>
            <a:endParaRPr lang="en-US" sz="2000">
              <a:solidFill>
                <a:schemeClr val="tx1"/>
              </a:solidFill>
            </a:endParaRPr>
          </a:p>
          <a:p>
            <a:r>
              <a:rPr lang="en-US" sz="2000" smtClean="0">
                <a:solidFill>
                  <a:schemeClr val="tx1"/>
                </a:solidFill>
              </a:rPr>
              <a:t>Let's also run the Light Level Falloff visualization for the </a:t>
            </a:r>
            <a:r>
              <a:rPr lang="en-US" sz="2000" smtClean="0">
                <a:solidFill>
                  <a:srgbClr val="00B050"/>
                </a:solidFill>
              </a:rPr>
              <a:t>Noisy</a:t>
            </a:r>
            <a:r>
              <a:rPr lang="en-US" sz="2000" smtClean="0">
                <a:solidFill>
                  <a:schemeClr val="tx1"/>
                </a:solidFill>
              </a:rPr>
              <a:t> data set:</a:t>
            </a:r>
            <a:r>
              <a:rPr lang="en-US" sz="2000">
                <a:solidFill>
                  <a:srgbClr val="00B0F0"/>
                </a:solidFill>
              </a:rPr>
              <a:t/>
            </a:r>
            <a:br>
              <a:rPr lang="en-US" sz="2000">
                <a:solidFill>
                  <a:srgbClr val="00B0F0"/>
                </a:solidFill>
              </a:rPr>
            </a:br>
            <a:r>
              <a:rPr lang="en-US" sz="2000" smtClean="0">
                <a:solidFill>
                  <a:srgbClr val="00B0F0"/>
                </a:solidFill>
              </a:rPr>
              <a:t/>
            </a:r>
            <a:br>
              <a:rPr lang="en-US" sz="2000" smtClean="0">
                <a:solidFill>
                  <a:srgbClr val="00B0F0"/>
                </a:solidFill>
              </a:rPr>
            </a:br>
            <a:r>
              <a:rPr lang="en-US" sz="2000" smtClean="0">
                <a:solidFill>
                  <a:srgbClr val="00B0F0"/>
                </a:solidFill>
              </a:rPr>
              <a:t>PlotFalloffLL(noisy.data</a:t>
            </a:r>
            <a:r>
              <a:rPr lang="en-US" sz="2000">
                <a:solidFill>
                  <a:srgbClr val="00B0F0"/>
                </a:solidFill>
              </a:rPr>
              <a:t>, noisy.info</a:t>
            </a:r>
            <a:r>
              <a:rPr lang="en-US" sz="2000" smtClean="0">
                <a:solidFill>
                  <a:srgbClr val="00B0F0"/>
                </a:solidFill>
              </a:rPr>
              <a:t>)</a:t>
            </a:r>
            <a:endParaRPr lang="en-US" sz="2000">
              <a:solidFill>
                <a:srgbClr val="00B0F0"/>
              </a:solidFill>
            </a:endParaRPr>
          </a:p>
        </p:txBody>
      </p:sp>
      <p:pic>
        <p:nvPicPr>
          <p:cNvPr id="4" name="Picture 3"/>
          <p:cNvPicPr>
            <a:picLocks noChangeAspect="1"/>
          </p:cNvPicPr>
          <p:nvPr/>
        </p:nvPicPr>
        <p:blipFill>
          <a:blip r:embed="rId3"/>
          <a:stretch>
            <a:fillRect/>
          </a:stretch>
        </p:blipFill>
        <p:spPr>
          <a:xfrm>
            <a:off x="7746856" y="209810"/>
            <a:ext cx="4274820" cy="6454140"/>
          </a:xfrm>
          <a:prstGeom prst="rect">
            <a:avLst/>
          </a:prstGeom>
        </p:spPr>
      </p:pic>
    </p:spTree>
    <p:extLst>
      <p:ext uri="{BB962C8B-B14F-4D97-AF65-F5344CB8AC3E}">
        <p14:creationId xmlns:p14="http://schemas.microsoft.com/office/powerpoint/2010/main" val="3712122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Comparing Light Level Falloff</a:t>
            </a:r>
            <a:endParaRPr lang="en-US" dirty="0"/>
          </a:p>
        </p:txBody>
      </p:sp>
      <p:sp>
        <p:nvSpPr>
          <p:cNvPr id="3" name="Content Placeholder 2"/>
          <p:cNvSpPr>
            <a:spLocks noGrp="1"/>
          </p:cNvSpPr>
          <p:nvPr>
            <p:ph sz="half" idx="1"/>
          </p:nvPr>
        </p:nvSpPr>
        <p:spPr>
          <a:xfrm>
            <a:off x="233927" y="1320800"/>
            <a:ext cx="9584104" cy="4236312"/>
          </a:xfrm>
        </p:spPr>
        <p:txBody>
          <a:bodyPr>
            <a:noAutofit/>
          </a:bodyPr>
          <a:lstStyle/>
          <a:p>
            <a:r>
              <a:rPr lang="en-US" sz="2000" smtClean="0">
                <a:solidFill>
                  <a:schemeClr val="tx1"/>
                </a:solidFill>
              </a:rPr>
              <a:t>And here is the light level falloff. The higher radius/NN pairs lose their log-linearity in the </a:t>
            </a:r>
            <a:r>
              <a:rPr lang="en-US" sz="2000" smtClean="0">
                <a:solidFill>
                  <a:srgbClr val="00B050"/>
                </a:solidFill>
              </a:rPr>
              <a:t>Noisy</a:t>
            </a:r>
            <a:r>
              <a:rPr lang="en-US" sz="2000" smtClean="0">
                <a:solidFill>
                  <a:schemeClr val="tx1"/>
                </a:solidFill>
              </a:rPr>
              <a:t> data, potentially indicating a bad cap fit.</a:t>
            </a:r>
            <a:endParaRPr lang="en-US" sz="2000" smtClean="0">
              <a:solidFill>
                <a:srgbClr val="00B0F0"/>
              </a:solidFill>
            </a:endParaRPr>
          </a:p>
        </p:txBody>
      </p:sp>
      <p:sp>
        <p:nvSpPr>
          <p:cNvPr id="8" name="TextBox 7"/>
          <p:cNvSpPr txBox="1"/>
          <p:nvPr/>
        </p:nvSpPr>
        <p:spPr>
          <a:xfrm>
            <a:off x="3257861" y="2374900"/>
            <a:ext cx="654346" cy="369332"/>
          </a:xfrm>
          <a:prstGeom prst="rect">
            <a:avLst/>
          </a:prstGeom>
          <a:noFill/>
        </p:spPr>
        <p:txBody>
          <a:bodyPr wrap="none" rtlCol="0">
            <a:spAutoFit/>
          </a:bodyPr>
          <a:lstStyle/>
          <a:p>
            <a:r>
              <a:rPr lang="en-US" smtClean="0">
                <a:solidFill>
                  <a:srgbClr val="FF0000"/>
                </a:solidFill>
              </a:rPr>
              <a:t>HW1</a:t>
            </a:r>
            <a:endParaRPr lang="en-US">
              <a:solidFill>
                <a:srgbClr val="FF0000"/>
              </a:solidFill>
            </a:endParaRPr>
          </a:p>
        </p:txBody>
      </p:sp>
      <p:sp>
        <p:nvSpPr>
          <p:cNvPr id="9" name="TextBox 8"/>
          <p:cNvSpPr txBox="1"/>
          <p:nvPr/>
        </p:nvSpPr>
        <p:spPr>
          <a:xfrm>
            <a:off x="8673165" y="2374900"/>
            <a:ext cx="728084" cy="369332"/>
          </a:xfrm>
          <a:prstGeom prst="rect">
            <a:avLst/>
          </a:prstGeom>
          <a:noFill/>
        </p:spPr>
        <p:txBody>
          <a:bodyPr wrap="none" rtlCol="0">
            <a:spAutoFit/>
          </a:bodyPr>
          <a:lstStyle/>
          <a:p>
            <a:r>
              <a:rPr lang="en-US" smtClean="0">
                <a:solidFill>
                  <a:srgbClr val="FF0000"/>
                </a:solidFill>
              </a:rPr>
              <a:t>Noisy</a:t>
            </a:r>
            <a:endParaRPr lang="en-US">
              <a:solidFill>
                <a:srgbClr val="FF0000"/>
              </a:solidFill>
            </a:endParaRPr>
          </a:p>
        </p:txBody>
      </p:sp>
      <p:pic>
        <p:nvPicPr>
          <p:cNvPr id="6" name="Picture 5"/>
          <p:cNvPicPr>
            <a:picLocks noChangeAspect="1"/>
          </p:cNvPicPr>
          <p:nvPr/>
        </p:nvPicPr>
        <p:blipFill>
          <a:blip r:embed="rId3"/>
          <a:stretch>
            <a:fillRect/>
          </a:stretch>
        </p:blipFill>
        <p:spPr>
          <a:xfrm>
            <a:off x="6365444" y="2744232"/>
            <a:ext cx="5343525" cy="4000500"/>
          </a:xfrm>
          <a:prstGeom prst="rect">
            <a:avLst/>
          </a:prstGeom>
        </p:spPr>
      </p:pic>
      <p:pic>
        <p:nvPicPr>
          <p:cNvPr id="10" name="Picture 9"/>
          <p:cNvPicPr>
            <a:picLocks noChangeAspect="1"/>
          </p:cNvPicPr>
          <p:nvPr/>
        </p:nvPicPr>
        <p:blipFill>
          <a:blip r:embed="rId4"/>
          <a:stretch>
            <a:fillRect/>
          </a:stretch>
        </p:blipFill>
        <p:spPr>
          <a:xfrm>
            <a:off x="914481" y="2744232"/>
            <a:ext cx="5334000" cy="3990975"/>
          </a:xfrm>
          <a:prstGeom prst="rect">
            <a:avLst/>
          </a:prstGeom>
        </p:spPr>
      </p:pic>
    </p:spTree>
    <p:extLst>
      <p:ext uri="{BB962C8B-B14F-4D97-AF65-F5344CB8AC3E}">
        <p14:creationId xmlns:p14="http://schemas.microsoft.com/office/powerpoint/2010/main" val="2634862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mtClean="0"/>
              <a:t>In diffuse optical tomography (DOT), cap arrays of optical sources and detectors are used to perform functional neuroimaging experiments.</a:t>
            </a:r>
          </a:p>
        </p:txBody>
      </p:sp>
      <p:sp>
        <p:nvSpPr>
          <p:cNvPr id="2" name="Title 1"/>
          <p:cNvSpPr>
            <a:spLocks noGrp="1"/>
          </p:cNvSpPr>
          <p:nvPr>
            <p:ph type="title"/>
          </p:nvPr>
        </p:nvSpPr>
        <p:spPr>
          <a:xfrm>
            <a:off x="0" y="0"/>
            <a:ext cx="8596668" cy="1320800"/>
          </a:xfrm>
        </p:spPr>
        <p:txBody>
          <a:bodyPr/>
          <a:lstStyle/>
          <a:p>
            <a:r>
              <a:rPr lang="en-US" smtClean="0"/>
              <a:t>Diffuse Optical Tomography</a:t>
            </a:r>
            <a:endParaRPr lang="en-US"/>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200" y="2260601"/>
            <a:ext cx="6512368" cy="4389120"/>
          </a:xfrm>
          <a:prstGeom prst="rect">
            <a:avLst/>
          </a:prstGeom>
        </p:spPr>
      </p:pic>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mtClean="0"/>
              <a:t>These experiments are broken into several components pipelines: preprocessing of the raw source-detector (S-D) measurements, modeling of the light emission, diffusion, and detection through the head, reconstruction and spectroscopy of the preprocessed data and light model into a functional neuroimaging volume, and analysis of these results.</a:t>
            </a:r>
          </a:p>
          <a:p>
            <a:endParaRPr lang="en-US" smtClean="0"/>
          </a:p>
          <a:p>
            <a:r>
              <a:rPr lang="en-US" smtClean="0"/>
              <a:t>These pipelines allow a variety of experimental paradigms to be investigated.</a:t>
            </a:r>
            <a:endParaRPr lang="en-US"/>
          </a:p>
        </p:txBody>
      </p:sp>
    </p:spTree>
    <p:extLst>
      <p:ext uri="{BB962C8B-B14F-4D97-AF65-F5344CB8AC3E}">
        <p14:creationId xmlns:p14="http://schemas.microsoft.com/office/powerpoint/2010/main" val="559978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Visualizing the Cap</a:t>
            </a:r>
            <a:endParaRPr lang="en-US" dirty="0"/>
          </a:p>
        </p:txBody>
      </p:sp>
      <p:sp>
        <p:nvSpPr>
          <p:cNvPr id="3" name="Content Placeholder 2"/>
          <p:cNvSpPr>
            <a:spLocks noGrp="1"/>
          </p:cNvSpPr>
          <p:nvPr>
            <p:ph idx="1"/>
          </p:nvPr>
        </p:nvSpPr>
        <p:spPr>
          <a:xfrm>
            <a:off x="169334" y="1752600"/>
            <a:ext cx="11527366" cy="4508500"/>
          </a:xfrm>
        </p:spPr>
        <p:txBody>
          <a:bodyPr>
            <a:noAutofit/>
          </a:bodyPr>
          <a:lstStyle/>
          <a:p>
            <a:r>
              <a:rPr lang="en-US" sz="2000" smtClean="0">
                <a:solidFill>
                  <a:schemeClr val="tx1"/>
                </a:solidFill>
              </a:rPr>
              <a:t>Let's visualize the cap's topography now. We'll be using a NeuroDOT function, </a:t>
            </a:r>
            <a:r>
              <a:rPr lang="en-US" sz="2000" smtClean="0">
                <a:solidFill>
                  <a:srgbClr val="00B050"/>
                </a:solidFill>
              </a:rPr>
              <a:t>PlotCapData</a:t>
            </a:r>
            <a:r>
              <a:rPr lang="en-US" sz="2000" smtClean="0">
                <a:solidFill>
                  <a:schemeClr val="tx1"/>
                </a:solidFill>
              </a:rPr>
              <a:t>, that plots RGB inputs onto the the cap grid provided in </a:t>
            </a:r>
            <a:r>
              <a:rPr lang="en-US" sz="2000" smtClean="0">
                <a:solidFill>
                  <a:srgbClr val="00B050"/>
                </a:solidFill>
              </a:rPr>
              <a:t>info</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Create arrays of RGB values for each source and detector:</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Ns = length(unique(hw1.info.pairs.Src));</a:t>
            </a:r>
            <a:br>
              <a:rPr lang="en-US" sz="2000" smtClean="0">
                <a:solidFill>
                  <a:srgbClr val="00B0F0"/>
                </a:solidFill>
              </a:rPr>
            </a:br>
            <a:r>
              <a:rPr lang="en-US" sz="2000" smtClean="0">
                <a:solidFill>
                  <a:srgbClr val="00B0F0"/>
                </a:solidFill>
              </a:rPr>
              <a:t>Nd = length(unique(hw1.info.pairs.Det));</a:t>
            </a:r>
            <a:br>
              <a:rPr lang="en-US" sz="2000" smtClean="0">
                <a:solidFill>
                  <a:srgbClr val="00B0F0"/>
                </a:solidFill>
              </a:rPr>
            </a:br>
            <a:r>
              <a:rPr lang="en-US" sz="2000" smtClean="0">
                <a:solidFill>
                  <a:srgbClr val="00B0F0"/>
                </a:solidFill>
              </a:rPr>
              <a:t>SrcRGB = repmat([1, 0.75, 0.75], Ns, 1);</a:t>
            </a:r>
            <a:br>
              <a:rPr lang="en-US" sz="2000" smtClean="0">
                <a:solidFill>
                  <a:srgbClr val="00B0F0"/>
                </a:solidFill>
              </a:rPr>
            </a:br>
            <a:r>
              <a:rPr lang="en-US" sz="2000" smtClean="0">
                <a:solidFill>
                  <a:srgbClr val="00B0F0"/>
                </a:solidFill>
              </a:rPr>
              <a:t>DetRGB = repmat([0.55, 0.55, 1], Nd, 1);</a:t>
            </a:r>
            <a:r>
              <a:rPr lang="en-US" sz="2000" smtClean="0">
                <a:solidFill>
                  <a:schemeClr val="tx1"/>
                </a:solidFill>
              </a:rPr>
              <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Set up </a:t>
            </a:r>
            <a:r>
              <a:rPr lang="en-US" sz="2000" smtClean="0">
                <a:solidFill>
                  <a:srgbClr val="00B050"/>
                </a:solidFill>
              </a:rPr>
              <a:t>params</a:t>
            </a:r>
            <a:r>
              <a:rPr lang="en-US" sz="2000" smtClean="0">
                <a:solidFill>
                  <a:schemeClr val="tx1"/>
                </a:solidFill>
              </a:rPr>
              <a:t> and call </a:t>
            </a:r>
            <a:r>
              <a:rPr lang="en-US" sz="2000" smtClean="0">
                <a:solidFill>
                  <a:srgbClr val="00B050"/>
                </a:solidFill>
              </a:rPr>
              <a:t>PlotCapData</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params.mode = 'textpatch';</a:t>
            </a:r>
            <a:br>
              <a:rPr lang="en-US" sz="2000" smtClean="0">
                <a:solidFill>
                  <a:srgbClr val="00B0F0"/>
                </a:solidFill>
              </a:rPr>
            </a:br>
            <a:r>
              <a:rPr lang="en-US" sz="2000" smtClean="0">
                <a:solidFill>
                  <a:srgbClr val="00B0F0"/>
                </a:solidFill>
              </a:rPr>
              <a:t>PlotCapData(SrcRGB, DetRGB, hw1.info, params)</a:t>
            </a:r>
          </a:p>
        </p:txBody>
      </p:sp>
      <p:pic>
        <p:nvPicPr>
          <p:cNvPr id="4" name="Picture 3"/>
          <p:cNvPicPr>
            <a:picLocks noChangeAspect="1"/>
          </p:cNvPicPr>
          <p:nvPr/>
        </p:nvPicPr>
        <p:blipFill>
          <a:blip r:embed="rId3"/>
          <a:stretch>
            <a:fillRect/>
          </a:stretch>
        </p:blipFill>
        <p:spPr>
          <a:xfrm>
            <a:off x="5624395" y="3543300"/>
            <a:ext cx="6341661" cy="1727200"/>
          </a:xfrm>
          <a:prstGeom prst="rect">
            <a:avLst/>
          </a:prstGeom>
        </p:spPr>
      </p:pic>
    </p:spTree>
    <p:extLst>
      <p:ext uri="{BB962C8B-B14F-4D97-AF65-F5344CB8AC3E}">
        <p14:creationId xmlns:p14="http://schemas.microsoft.com/office/powerpoint/2010/main" val="28443760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Basic Cap Visualization</a:t>
            </a:r>
            <a:endParaRPr lang="en-US" dirty="0"/>
          </a:p>
        </p:txBody>
      </p:sp>
      <p:sp>
        <p:nvSpPr>
          <p:cNvPr id="3" name="Content Placeholder 2"/>
          <p:cNvSpPr>
            <a:spLocks noGrp="1"/>
          </p:cNvSpPr>
          <p:nvPr>
            <p:ph idx="1"/>
          </p:nvPr>
        </p:nvSpPr>
        <p:spPr>
          <a:xfrm>
            <a:off x="228600" y="787401"/>
            <a:ext cx="11760199" cy="4253570"/>
          </a:xfrm>
        </p:spPr>
        <p:txBody>
          <a:bodyPr>
            <a:noAutofit/>
          </a:bodyPr>
          <a:lstStyle/>
          <a:p>
            <a:r>
              <a:rPr lang="en-US" sz="2000" smtClean="0">
                <a:solidFill>
                  <a:schemeClr val="tx1"/>
                </a:solidFill>
              </a:rPr>
              <a:t>The NeuroDOT function for this is </a:t>
            </a:r>
            <a:r>
              <a:rPr lang="en-US" sz="2000" smtClean="0">
                <a:solidFill>
                  <a:srgbClr val="00B050"/>
                </a:solidFill>
              </a:rPr>
              <a:t>PlotCap</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PlotCap(hw1.info)</a:t>
            </a:r>
            <a:br>
              <a:rPr lang="en-US" sz="2000" smtClean="0">
                <a:solidFill>
                  <a:srgbClr val="00B0F0"/>
                </a:solidFill>
              </a:rPr>
            </a:br>
            <a:endParaRPr lang="en-US" sz="2000">
              <a:solidFill>
                <a:schemeClr val="tx1"/>
              </a:solidFill>
            </a:endParaRPr>
          </a:p>
          <a:p>
            <a:r>
              <a:rPr lang="en-US" sz="2000" smtClean="0">
                <a:solidFill>
                  <a:srgbClr val="00B050"/>
                </a:solidFill>
              </a:rPr>
              <a:t>PlotCapData</a:t>
            </a:r>
            <a:r>
              <a:rPr lang="en-US" sz="2000" smtClean="0">
                <a:solidFill>
                  <a:schemeClr val="tx1"/>
                </a:solidFill>
              </a:rPr>
              <a:t> is a </a:t>
            </a:r>
            <a:r>
              <a:rPr lang="en-US" sz="2000" i="1" smtClean="0">
                <a:solidFill>
                  <a:schemeClr val="tx1"/>
                </a:solidFill>
              </a:rPr>
              <a:t>low-level </a:t>
            </a:r>
            <a:r>
              <a:rPr lang="en-US" sz="2000" smtClean="0">
                <a:solidFill>
                  <a:schemeClr val="tx1"/>
                </a:solidFill>
              </a:rPr>
              <a:t>function that several different </a:t>
            </a:r>
            <a:r>
              <a:rPr lang="en-US" sz="2000" i="1" smtClean="0">
                <a:solidFill>
                  <a:schemeClr val="tx1"/>
                </a:solidFill>
              </a:rPr>
              <a:t>high-level </a:t>
            </a:r>
            <a:r>
              <a:rPr lang="en-US" sz="2000" smtClean="0">
                <a:solidFill>
                  <a:schemeClr val="tx1"/>
                </a:solidFill>
              </a:rPr>
              <a:t>functions like </a:t>
            </a:r>
            <a:r>
              <a:rPr lang="en-US" sz="2000" smtClean="0">
                <a:solidFill>
                  <a:srgbClr val="00B050"/>
                </a:solidFill>
              </a:rPr>
              <a:t>PlotCap</a:t>
            </a:r>
            <a:r>
              <a:rPr lang="en-US" sz="2000" smtClean="0">
                <a:solidFill>
                  <a:schemeClr val="tx1"/>
                </a:solidFill>
              </a:rPr>
              <a:t> call to make variations on the same basic plot.</a:t>
            </a:r>
          </a:p>
          <a:p>
            <a:endParaRPr lang="en-US" sz="2000">
              <a:solidFill>
                <a:schemeClr val="tx1"/>
              </a:solidFill>
            </a:endParaRPr>
          </a:p>
          <a:p>
            <a:r>
              <a:rPr lang="en-US" sz="2000" smtClean="0">
                <a:solidFill>
                  <a:schemeClr val="tx1"/>
                </a:solidFill>
              </a:rPr>
              <a:t>The </a:t>
            </a:r>
            <a:r>
              <a:rPr lang="en-US" sz="2000" i="1" smtClean="0">
                <a:solidFill>
                  <a:schemeClr val="tx1"/>
                </a:solidFill>
              </a:rPr>
              <a:t>low-level </a:t>
            </a:r>
            <a:r>
              <a:rPr lang="en-US" sz="2000" smtClean="0">
                <a:solidFill>
                  <a:schemeClr val="tx1"/>
                </a:solidFill>
              </a:rPr>
              <a:t>visualizations in NeuroDOT 2 all have the word "</a:t>
            </a:r>
            <a:r>
              <a:rPr lang="en-US" sz="2000" smtClean="0">
                <a:solidFill>
                  <a:srgbClr val="00B050"/>
                </a:solidFill>
              </a:rPr>
              <a:t>Data</a:t>
            </a:r>
            <a:r>
              <a:rPr lang="en-US" sz="2000" smtClean="0">
                <a:solidFill>
                  <a:schemeClr val="tx1"/>
                </a:solidFill>
              </a:rPr>
              <a:t>" at the end of their name.</a:t>
            </a:r>
            <a:endParaRPr lang="en-US" sz="2000">
              <a:solidFill>
                <a:schemeClr val="tx1"/>
              </a:solidFill>
            </a:endParaRPr>
          </a:p>
        </p:txBody>
      </p:sp>
      <p:pic>
        <p:nvPicPr>
          <p:cNvPr id="6" name="Picture 5"/>
          <p:cNvPicPr>
            <a:picLocks noChangeAspect="1"/>
          </p:cNvPicPr>
          <p:nvPr/>
        </p:nvPicPr>
        <p:blipFill>
          <a:blip r:embed="rId3"/>
          <a:stretch>
            <a:fillRect/>
          </a:stretch>
        </p:blipFill>
        <p:spPr>
          <a:xfrm>
            <a:off x="1381125" y="3986212"/>
            <a:ext cx="9429750" cy="2543175"/>
          </a:xfrm>
          <a:prstGeom prst="rect">
            <a:avLst/>
          </a:prstGeom>
        </p:spPr>
      </p:pic>
    </p:spTree>
    <p:extLst>
      <p:ext uri="{BB962C8B-B14F-4D97-AF65-F5344CB8AC3E}">
        <p14:creationId xmlns:p14="http://schemas.microsoft.com/office/powerpoint/2010/main" val="9217460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Visualizing Mean Light Levels on the Cap</a:t>
            </a:r>
            <a:endParaRPr lang="en-US" dirty="0"/>
          </a:p>
        </p:txBody>
      </p:sp>
      <p:sp>
        <p:nvSpPr>
          <p:cNvPr id="3" name="Content Placeholder 2"/>
          <p:cNvSpPr>
            <a:spLocks noGrp="1"/>
          </p:cNvSpPr>
          <p:nvPr>
            <p:ph idx="1"/>
          </p:nvPr>
        </p:nvSpPr>
        <p:spPr>
          <a:xfrm>
            <a:off x="228601" y="1168401"/>
            <a:ext cx="11620500" cy="4253570"/>
          </a:xfrm>
        </p:spPr>
        <p:txBody>
          <a:bodyPr>
            <a:noAutofit/>
          </a:bodyPr>
          <a:lstStyle/>
          <a:p>
            <a:r>
              <a:rPr lang="en-US" sz="2000" smtClean="0">
                <a:solidFill>
                  <a:schemeClr val="tx1"/>
                </a:solidFill>
              </a:rPr>
              <a:t>Next, we'll use another </a:t>
            </a:r>
            <a:r>
              <a:rPr lang="en-US" sz="2000" i="1" smtClean="0">
                <a:solidFill>
                  <a:schemeClr val="tx1"/>
                </a:solidFill>
              </a:rPr>
              <a:t>high-level </a:t>
            </a:r>
            <a:r>
              <a:rPr lang="en-US" sz="2000" smtClean="0">
                <a:solidFill>
                  <a:schemeClr val="tx1"/>
                </a:solidFill>
              </a:rPr>
              <a:t>visualization to map the channel temporal means we calculated for the Light Level Falloff plot (</a:t>
            </a:r>
            <a:r>
              <a:rPr lang="en-US" sz="2000" smtClean="0">
                <a:solidFill>
                  <a:srgbClr val="00B050"/>
                </a:solidFill>
              </a:rPr>
              <a:t>PlotFalloffLL</a:t>
            </a:r>
            <a:r>
              <a:rPr lang="en-US" sz="2000" smtClean="0">
                <a:solidFill>
                  <a:schemeClr val="tx1"/>
                </a:solidFill>
              </a:rPr>
              <a:t>) onto the cap grid:</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params.mode = []; % Removing the mode.</a:t>
            </a:r>
            <a:br>
              <a:rPr lang="en-US" sz="2000" smtClean="0">
                <a:solidFill>
                  <a:srgbClr val="00B0F0"/>
                </a:solidFill>
              </a:rPr>
            </a:br>
            <a:r>
              <a:rPr lang="en-US" sz="2000" smtClean="0">
                <a:solidFill>
                  <a:srgbClr val="00B0F0"/>
                </a:solidFill>
              </a:rPr>
              <a:t>PlotCapMeanLL(hw1.data, hw1.info, params)</a:t>
            </a:r>
            <a:endParaRPr lang="en-US" sz="2000">
              <a:solidFill>
                <a:srgbClr val="00B0F0"/>
              </a:solidFill>
            </a:endParaRPr>
          </a:p>
        </p:txBody>
      </p:sp>
      <p:pic>
        <p:nvPicPr>
          <p:cNvPr id="4" name="Picture 3"/>
          <p:cNvPicPr>
            <a:picLocks noChangeAspect="1"/>
          </p:cNvPicPr>
          <p:nvPr/>
        </p:nvPicPr>
        <p:blipFill>
          <a:blip r:embed="rId3"/>
          <a:stretch>
            <a:fillRect/>
          </a:stretch>
        </p:blipFill>
        <p:spPr>
          <a:xfrm>
            <a:off x="1450974" y="3003086"/>
            <a:ext cx="9315450" cy="3448050"/>
          </a:xfrm>
          <a:prstGeom prst="rect">
            <a:avLst/>
          </a:prstGeom>
        </p:spPr>
      </p:pic>
    </p:spTree>
    <p:extLst>
      <p:ext uri="{BB962C8B-B14F-4D97-AF65-F5344CB8AC3E}">
        <p14:creationId xmlns:p14="http://schemas.microsoft.com/office/powerpoint/2010/main" val="2539653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3800" cy="1320800"/>
          </a:xfrm>
        </p:spPr>
        <p:txBody>
          <a:bodyPr/>
          <a:lstStyle/>
          <a:p>
            <a:r>
              <a:rPr lang="en-US" smtClean="0"/>
              <a:t>Comparing Cap Mean Light Levels by Radius</a:t>
            </a:r>
            <a:endParaRPr lang="en-US" dirty="0"/>
          </a:p>
        </p:txBody>
      </p:sp>
      <p:sp>
        <p:nvSpPr>
          <p:cNvPr id="3" name="Content Placeholder 2"/>
          <p:cNvSpPr>
            <a:spLocks noGrp="1"/>
          </p:cNvSpPr>
          <p:nvPr>
            <p:ph sz="half" idx="1"/>
          </p:nvPr>
        </p:nvSpPr>
        <p:spPr>
          <a:xfrm>
            <a:off x="222302" y="854508"/>
            <a:ext cx="11791898" cy="4236312"/>
          </a:xfrm>
        </p:spPr>
        <p:txBody>
          <a:bodyPr>
            <a:noAutofit/>
          </a:bodyPr>
          <a:lstStyle/>
          <a:p>
            <a:r>
              <a:rPr lang="en-US" sz="2000" smtClean="0">
                <a:solidFill>
                  <a:schemeClr val="tx1"/>
                </a:solidFill>
              </a:rPr>
              <a:t>Let's also plot the Cap Mean Light Levels for </a:t>
            </a:r>
            <a:r>
              <a:rPr lang="en-US" sz="2000" smtClean="0">
                <a:solidFill>
                  <a:srgbClr val="00B050"/>
                </a:solidFill>
              </a:rPr>
              <a:t>r2d = [27, 33], WL2</a:t>
            </a:r>
            <a:r>
              <a:rPr lang="en-US" sz="2000" smtClean="0">
                <a:solidFill>
                  <a:schemeClr val="tx1"/>
                </a:solidFill>
              </a:rPr>
              <a:t>. We'll scale the two plots to the same value to see how they correspond to the Light Level Falloff plots: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a:solidFill>
                  <a:srgbClr val="00B0F0"/>
                </a:solidFill>
              </a:rPr>
              <a:t>params2 = params; </a:t>
            </a:r>
            <a:r>
              <a:rPr lang="en-US" sz="2000" smtClean="0">
                <a:solidFill>
                  <a:srgbClr val="00B0F0"/>
                </a:solidFill>
              </a:rPr>
              <a:t>params2.rlimits </a:t>
            </a:r>
            <a:r>
              <a:rPr lang="en-US" sz="2000">
                <a:solidFill>
                  <a:srgbClr val="00B0F0"/>
                </a:solidFill>
              </a:rPr>
              <a:t>= [27, 33];</a:t>
            </a:r>
            <a:r>
              <a:rPr lang="en-US" sz="2000" smtClean="0">
                <a:solidFill>
                  <a:srgbClr val="00B0F0"/>
                </a:solidFill>
              </a:rPr>
              <a:t/>
            </a:r>
            <a:br>
              <a:rPr lang="en-US" sz="2000" smtClean="0">
                <a:solidFill>
                  <a:srgbClr val="00B0F0"/>
                </a:solidFill>
              </a:rPr>
            </a:br>
            <a:r>
              <a:rPr lang="en-US" sz="2000" smtClean="0">
                <a:solidFill>
                  <a:srgbClr val="00B0F0"/>
                </a:solidFill>
              </a:rPr>
              <a:t>PlotCapMeanLL(hw1.data, hw1.info, params2)</a:t>
            </a:r>
          </a:p>
          <a:p>
            <a:endParaRPr lang="en-US" sz="2000">
              <a:solidFill>
                <a:schemeClr val="tx1"/>
              </a:solidFill>
            </a:endParaRPr>
          </a:p>
          <a:p>
            <a:r>
              <a:rPr lang="en-US" sz="2000" smtClean="0">
                <a:solidFill>
                  <a:schemeClr val="tx1"/>
                </a:solidFill>
              </a:rPr>
              <a:t>Due to the units scaling, large portions of the</a:t>
            </a:r>
            <a:br>
              <a:rPr lang="en-US" sz="2000" smtClean="0">
                <a:solidFill>
                  <a:schemeClr val="tx1"/>
                </a:solidFill>
              </a:rPr>
            </a:br>
            <a:r>
              <a:rPr lang="en-US" sz="2000" smtClean="0">
                <a:solidFill>
                  <a:srgbClr val="00B050"/>
                </a:solidFill>
              </a:rPr>
              <a:t>[27, 33] </a:t>
            </a:r>
            <a:r>
              <a:rPr lang="en-US" sz="2000" smtClean="0">
                <a:solidFill>
                  <a:schemeClr val="tx1"/>
                </a:solidFill>
              </a:rPr>
              <a:t>channels fall under the </a:t>
            </a:r>
            <a:r>
              <a:rPr lang="en-US" sz="2000" smtClean="0">
                <a:solidFill>
                  <a:srgbClr val="00B050"/>
                </a:solidFill>
              </a:rPr>
              <a:t>10 nW</a:t>
            </a:r>
            <a:r>
              <a:rPr lang="en-US" sz="2000" smtClean="0">
                <a:solidFill>
                  <a:schemeClr val="tx1"/>
                </a:solidFill>
              </a:rPr>
              <a:t> noise floor.</a:t>
            </a:r>
          </a:p>
        </p:txBody>
      </p:sp>
      <p:pic>
        <p:nvPicPr>
          <p:cNvPr id="10" name="Picture 9"/>
          <p:cNvPicPr>
            <a:picLocks noChangeAspect="1"/>
          </p:cNvPicPr>
          <p:nvPr/>
        </p:nvPicPr>
        <p:blipFill>
          <a:blip r:embed="rId3"/>
          <a:stretch>
            <a:fillRect/>
          </a:stretch>
        </p:blipFill>
        <p:spPr>
          <a:xfrm>
            <a:off x="222302" y="3822700"/>
            <a:ext cx="3882014" cy="2904578"/>
          </a:xfrm>
          <a:prstGeom prst="rect">
            <a:avLst/>
          </a:prstGeom>
        </p:spPr>
      </p:pic>
      <p:pic>
        <p:nvPicPr>
          <p:cNvPr id="5" name="Picture 4"/>
          <p:cNvPicPr>
            <a:picLocks noChangeAspect="1"/>
          </p:cNvPicPr>
          <p:nvPr/>
        </p:nvPicPr>
        <p:blipFill>
          <a:blip r:embed="rId4"/>
          <a:stretch>
            <a:fillRect/>
          </a:stretch>
        </p:blipFill>
        <p:spPr>
          <a:xfrm>
            <a:off x="6760210" y="2700108"/>
            <a:ext cx="5253990" cy="4027170"/>
          </a:xfrm>
          <a:prstGeom prst="rect">
            <a:avLst/>
          </a:prstGeom>
        </p:spPr>
      </p:pic>
    </p:spTree>
    <p:extLst>
      <p:ext uri="{BB962C8B-B14F-4D97-AF65-F5344CB8AC3E}">
        <p14:creationId xmlns:p14="http://schemas.microsoft.com/office/powerpoint/2010/main" val="3266978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829800" cy="1320800"/>
          </a:xfrm>
        </p:spPr>
        <p:txBody>
          <a:bodyPr/>
          <a:lstStyle/>
          <a:p>
            <a:r>
              <a:rPr lang="en-US" smtClean="0"/>
              <a:t>Cap Mean Light Levels by Data Quality</a:t>
            </a:r>
            <a:endParaRPr lang="en-US" dirty="0"/>
          </a:p>
        </p:txBody>
      </p:sp>
      <p:sp>
        <p:nvSpPr>
          <p:cNvPr id="3" name="Content Placeholder 2"/>
          <p:cNvSpPr>
            <a:spLocks noGrp="1"/>
          </p:cNvSpPr>
          <p:nvPr>
            <p:ph sz="half" idx="1"/>
          </p:nvPr>
        </p:nvSpPr>
        <p:spPr>
          <a:xfrm>
            <a:off x="1" y="2394441"/>
            <a:ext cx="6048340" cy="3307859"/>
          </a:xfrm>
        </p:spPr>
        <p:txBody>
          <a:bodyPr>
            <a:noAutofit/>
          </a:bodyPr>
          <a:lstStyle/>
          <a:p>
            <a:r>
              <a:rPr lang="en-US" sz="2000" smtClean="0">
                <a:solidFill>
                  <a:schemeClr val="tx1"/>
                </a:solidFill>
              </a:rPr>
              <a:t>Now, let's compare this to the </a:t>
            </a:r>
            <a:r>
              <a:rPr lang="en-US" sz="2000" smtClean="0">
                <a:solidFill>
                  <a:srgbClr val="00B050"/>
                </a:solidFill>
              </a:rPr>
              <a:t>Noisy</a:t>
            </a:r>
            <a:r>
              <a:rPr lang="en-US" sz="2000" smtClean="0">
                <a:solidFill>
                  <a:schemeClr val="tx1"/>
                </a:solidFill>
              </a:rPr>
              <a:t> data for </a:t>
            </a:r>
            <a:r>
              <a:rPr lang="en-US" sz="2000" smtClean="0">
                <a:solidFill>
                  <a:srgbClr val="00B050"/>
                </a:solidFill>
              </a:rPr>
              <a:t>[10, 16]</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PlotCapMeanLL(noisy.data, noisy.info, params)</a:t>
            </a:r>
            <a:endParaRPr lang="en-US" sz="2000" smtClean="0">
              <a:solidFill>
                <a:schemeClr val="tx1"/>
              </a:solidFill>
            </a:endParaRPr>
          </a:p>
          <a:p>
            <a:endParaRPr lang="en-US" sz="2000">
              <a:solidFill>
                <a:schemeClr val="tx1"/>
              </a:solidFill>
            </a:endParaRPr>
          </a:p>
          <a:p>
            <a:r>
              <a:rPr lang="en-US" sz="2000" smtClean="0">
                <a:solidFill>
                  <a:schemeClr val="tx1"/>
                </a:solidFill>
              </a:rPr>
              <a:t>The </a:t>
            </a:r>
            <a:r>
              <a:rPr lang="en-US" sz="2000" smtClean="0">
                <a:solidFill>
                  <a:srgbClr val="00B050"/>
                </a:solidFill>
              </a:rPr>
              <a:t>Noisy </a:t>
            </a:r>
            <a:r>
              <a:rPr lang="en-US" sz="2000" smtClean="0">
                <a:solidFill>
                  <a:schemeClr val="tx1"/>
                </a:solidFill>
              </a:rPr>
              <a:t>data is getting poorer light coupling in the middle of the cap and along the top-right side.</a:t>
            </a:r>
            <a:endParaRPr lang="en-US" sz="2000" smtClean="0">
              <a:solidFill>
                <a:srgbClr val="00B0F0"/>
              </a:solidFill>
            </a:endParaRPr>
          </a:p>
        </p:txBody>
      </p:sp>
      <p:sp>
        <p:nvSpPr>
          <p:cNvPr id="10" name="TextBox 9"/>
          <p:cNvSpPr txBox="1"/>
          <p:nvPr/>
        </p:nvSpPr>
        <p:spPr>
          <a:xfrm>
            <a:off x="5393993" y="1568941"/>
            <a:ext cx="654346" cy="369332"/>
          </a:xfrm>
          <a:prstGeom prst="rect">
            <a:avLst/>
          </a:prstGeom>
          <a:noFill/>
        </p:spPr>
        <p:txBody>
          <a:bodyPr wrap="none" rtlCol="0">
            <a:spAutoFit/>
          </a:bodyPr>
          <a:lstStyle/>
          <a:p>
            <a:r>
              <a:rPr lang="en-US" smtClean="0">
                <a:solidFill>
                  <a:srgbClr val="FF0000"/>
                </a:solidFill>
              </a:rPr>
              <a:t>HW1</a:t>
            </a:r>
            <a:endParaRPr lang="en-US">
              <a:solidFill>
                <a:srgbClr val="FF0000"/>
              </a:solidFill>
            </a:endParaRPr>
          </a:p>
        </p:txBody>
      </p:sp>
      <p:sp>
        <p:nvSpPr>
          <p:cNvPr id="11" name="TextBox 10"/>
          <p:cNvSpPr txBox="1"/>
          <p:nvPr/>
        </p:nvSpPr>
        <p:spPr>
          <a:xfrm>
            <a:off x="5320255" y="5793620"/>
            <a:ext cx="728084" cy="369332"/>
          </a:xfrm>
          <a:prstGeom prst="rect">
            <a:avLst/>
          </a:prstGeom>
          <a:noFill/>
        </p:spPr>
        <p:txBody>
          <a:bodyPr wrap="none" rtlCol="0">
            <a:spAutoFit/>
          </a:bodyPr>
          <a:lstStyle/>
          <a:p>
            <a:r>
              <a:rPr lang="en-US" smtClean="0">
                <a:solidFill>
                  <a:srgbClr val="FF0000"/>
                </a:solidFill>
              </a:rPr>
              <a:t>Noisy</a:t>
            </a:r>
            <a:endParaRPr lang="en-US">
              <a:solidFill>
                <a:srgbClr val="FF0000"/>
              </a:solidFill>
            </a:endParaRPr>
          </a:p>
        </p:txBody>
      </p:sp>
      <p:pic>
        <p:nvPicPr>
          <p:cNvPr id="4" name="Picture 3"/>
          <p:cNvPicPr>
            <a:picLocks noChangeAspect="1"/>
          </p:cNvPicPr>
          <p:nvPr/>
        </p:nvPicPr>
        <p:blipFill>
          <a:blip r:embed="rId3"/>
          <a:stretch>
            <a:fillRect/>
          </a:stretch>
        </p:blipFill>
        <p:spPr>
          <a:xfrm>
            <a:off x="6048340" y="1568941"/>
            <a:ext cx="6034895" cy="4588971"/>
          </a:xfrm>
          <a:prstGeom prst="rect">
            <a:avLst/>
          </a:prstGeom>
        </p:spPr>
      </p:pic>
    </p:spTree>
    <p:extLst>
      <p:ext uri="{BB962C8B-B14F-4D97-AF65-F5344CB8AC3E}">
        <p14:creationId xmlns:p14="http://schemas.microsoft.com/office/powerpoint/2010/main" val="3654045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9"/>
            <a:ext cx="8596668" cy="1320800"/>
          </a:xfrm>
        </p:spPr>
        <p:txBody>
          <a:bodyPr/>
          <a:lstStyle/>
          <a:p>
            <a:r>
              <a:rPr lang="en-US" smtClean="0"/>
              <a:t>3D Cap Visualization</a:t>
            </a:r>
            <a:endParaRPr lang="en-US" dirty="0"/>
          </a:p>
        </p:txBody>
      </p:sp>
      <p:sp>
        <p:nvSpPr>
          <p:cNvPr id="3" name="Content Placeholder 2"/>
          <p:cNvSpPr>
            <a:spLocks noGrp="1"/>
          </p:cNvSpPr>
          <p:nvPr>
            <p:ph sz="half" idx="1"/>
          </p:nvPr>
        </p:nvSpPr>
        <p:spPr>
          <a:xfrm>
            <a:off x="154378" y="1805049"/>
            <a:ext cx="7700397" cy="4236312"/>
          </a:xfrm>
        </p:spPr>
        <p:txBody>
          <a:bodyPr>
            <a:noAutofit/>
          </a:bodyPr>
          <a:lstStyle/>
          <a:p>
            <a:r>
              <a:rPr lang="en-US" sz="2000" dirty="0" smtClean="0">
                <a:solidFill>
                  <a:schemeClr val="tx1"/>
                </a:solidFill>
              </a:rPr>
              <a:t>These functions also support 3D rendering:</a:t>
            </a:r>
            <a:br>
              <a:rPr lang="en-US" sz="2000" dirty="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params.dimension </a:t>
            </a:r>
            <a:r>
              <a:rPr lang="en-US" sz="2000" dirty="0" smtClean="0">
                <a:solidFill>
                  <a:srgbClr val="00B0F0"/>
                </a:solidFill>
              </a:rPr>
              <a:t>= </a:t>
            </a:r>
            <a:r>
              <a:rPr lang="en-US" sz="2000" smtClean="0">
                <a:solidFill>
                  <a:srgbClr val="00B0F0"/>
                </a:solidFill>
              </a:rPr>
              <a:t>'3D';</a:t>
            </a:r>
            <a:r>
              <a:rPr lang="en-US" sz="2000" dirty="0" smtClean="0">
                <a:solidFill>
                  <a:srgbClr val="00B0F0"/>
                </a:solidFill>
              </a:rPr>
              <a:t/>
            </a:r>
            <a:br>
              <a:rPr lang="en-US" sz="2000" dirty="0" smtClean="0">
                <a:solidFill>
                  <a:srgbClr val="00B0F0"/>
                </a:solidFill>
              </a:rPr>
            </a:br>
            <a:r>
              <a:rPr lang="en-US" sz="2000" dirty="0" err="1" smtClean="0">
                <a:solidFill>
                  <a:srgbClr val="00B0F0"/>
                </a:solidFill>
              </a:rPr>
              <a:t>PlotCap</a:t>
            </a:r>
            <a:r>
              <a:rPr lang="en-US" sz="2000" dirty="0" smtClean="0">
                <a:solidFill>
                  <a:srgbClr val="00B0F0"/>
                </a:solidFill>
              </a:rPr>
              <a:t>(hw1.info</a:t>
            </a:r>
            <a:r>
              <a:rPr lang="en-US" sz="2000" smtClean="0">
                <a:solidFill>
                  <a:srgbClr val="00B0F0"/>
                </a:solidFill>
              </a:rPr>
              <a:t>, params)</a:t>
            </a:r>
            <a:r>
              <a:rPr lang="en-US" sz="2000" dirty="0" smtClean="0">
                <a:solidFill>
                  <a:srgbClr val="00B0F0"/>
                </a:solidFill>
              </a:rPr>
              <a:t/>
            </a:r>
            <a:br>
              <a:rPr lang="en-US" sz="2000" dirty="0" smtClean="0">
                <a:solidFill>
                  <a:srgbClr val="00B0F0"/>
                </a:solidFill>
              </a:rPr>
            </a:br>
            <a:r>
              <a:rPr lang="en-US" sz="2000" dirty="0" err="1" smtClean="0">
                <a:solidFill>
                  <a:srgbClr val="00B0F0"/>
                </a:solidFill>
              </a:rPr>
              <a:t>PlotCapMeanLL</a:t>
            </a:r>
            <a:r>
              <a:rPr lang="en-US" sz="2000" dirty="0" smtClean="0">
                <a:solidFill>
                  <a:srgbClr val="00B0F0"/>
                </a:solidFill>
              </a:rPr>
              <a:t>(hw1.data, hw1.info</a:t>
            </a:r>
            <a:r>
              <a:rPr lang="en-US" sz="2000" smtClean="0">
                <a:solidFill>
                  <a:srgbClr val="00B0F0"/>
                </a:solidFill>
              </a:rPr>
              <a:t>, params)</a:t>
            </a:r>
            <a:r>
              <a:rPr lang="en-US" sz="2000" dirty="0" smtClean="0">
                <a:solidFill>
                  <a:srgbClr val="00B0F0"/>
                </a:solidFill>
              </a:rPr>
              <a:t/>
            </a:r>
            <a:br>
              <a:rPr lang="en-US" sz="2000" dirty="0" smtClean="0">
                <a:solidFill>
                  <a:srgbClr val="00B0F0"/>
                </a:solidFill>
              </a:rPr>
            </a:br>
            <a:endParaRPr lang="en-US" sz="2000" dirty="0">
              <a:solidFill>
                <a:srgbClr val="00B0F0"/>
              </a:solidFill>
            </a:endParaRPr>
          </a:p>
          <a:p>
            <a:r>
              <a:rPr lang="en-US" sz="2000" dirty="0" err="1" smtClean="0">
                <a:solidFill>
                  <a:schemeClr val="tx1"/>
                </a:solidFill>
              </a:rPr>
              <a:t>NeuroDOT's</a:t>
            </a:r>
            <a:r>
              <a:rPr lang="en-US" sz="2000" dirty="0" smtClean="0">
                <a:solidFill>
                  <a:schemeClr val="tx1"/>
                </a:solidFill>
              </a:rPr>
              <a:t> 3D visualizations enable you to inspect the plot from any angle. Try it now by clicking anywhere on the cap and dragging the cursor around!</a:t>
            </a:r>
          </a:p>
        </p:txBody>
      </p:sp>
      <p:pic>
        <p:nvPicPr>
          <p:cNvPr id="6" name="Picture 5"/>
          <p:cNvPicPr>
            <a:picLocks noChangeAspect="1"/>
          </p:cNvPicPr>
          <p:nvPr/>
        </p:nvPicPr>
        <p:blipFill>
          <a:blip r:embed="rId3"/>
          <a:stretch>
            <a:fillRect/>
          </a:stretch>
        </p:blipFill>
        <p:spPr>
          <a:xfrm>
            <a:off x="8337550" y="317561"/>
            <a:ext cx="3028950" cy="2619375"/>
          </a:xfrm>
          <a:prstGeom prst="rect">
            <a:avLst/>
          </a:prstGeom>
        </p:spPr>
      </p:pic>
      <p:pic>
        <p:nvPicPr>
          <p:cNvPr id="7" name="Picture 6"/>
          <p:cNvPicPr>
            <a:picLocks noChangeAspect="1"/>
          </p:cNvPicPr>
          <p:nvPr/>
        </p:nvPicPr>
        <p:blipFill>
          <a:blip r:embed="rId4"/>
          <a:stretch>
            <a:fillRect/>
          </a:stretch>
        </p:blipFill>
        <p:spPr>
          <a:xfrm>
            <a:off x="8308975" y="2987675"/>
            <a:ext cx="3086100" cy="3667125"/>
          </a:xfrm>
          <a:prstGeom prst="rect">
            <a:avLst/>
          </a:prstGeom>
        </p:spPr>
      </p:pic>
    </p:spTree>
    <p:extLst>
      <p:ext uri="{BB962C8B-B14F-4D97-AF65-F5344CB8AC3E}">
        <p14:creationId xmlns:p14="http://schemas.microsoft.com/office/powerpoint/2010/main" val="22736748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Tidying the Workspace</a:t>
            </a:r>
            <a:endParaRPr lang="en-US"/>
          </a:p>
        </p:txBody>
      </p:sp>
      <p:sp>
        <p:nvSpPr>
          <p:cNvPr id="3" name="Content Placeholder 2"/>
          <p:cNvSpPr>
            <a:spLocks noGrp="1"/>
          </p:cNvSpPr>
          <p:nvPr>
            <p:ph idx="1"/>
          </p:nvPr>
        </p:nvSpPr>
        <p:spPr/>
        <p:txBody>
          <a:bodyPr>
            <a:normAutofit/>
          </a:bodyPr>
          <a:lstStyle/>
          <a:p>
            <a:r>
              <a:rPr lang="en-US" sz="2000">
                <a:solidFill>
                  <a:schemeClr val="tx1"/>
                </a:solidFill>
              </a:rPr>
              <a:t>Let's also not forget to clear some variables:</a:t>
            </a:r>
            <a:br>
              <a:rPr lang="en-US" sz="2000">
                <a:solidFill>
                  <a:schemeClr val="tx1"/>
                </a:solidFill>
              </a:rPr>
            </a:br>
            <a:r>
              <a:rPr lang="en-US" sz="2000">
                <a:solidFill>
                  <a:schemeClr val="tx1"/>
                </a:solidFill>
              </a:rPr>
              <a:t/>
            </a:r>
            <a:br>
              <a:rPr lang="en-US" sz="2000">
                <a:solidFill>
                  <a:schemeClr val="tx1"/>
                </a:solidFill>
              </a:rPr>
            </a:br>
            <a:r>
              <a:rPr lang="en-US" sz="2000" smtClean="0">
                <a:solidFill>
                  <a:srgbClr val="00B0F0"/>
                </a:solidFill>
              </a:rPr>
              <a:t>clear DetRGB dt params2 SrcRGB keep Nm Nd Ns Nt</a:t>
            </a:r>
            <a:endParaRPr lang="en-US" sz="2000">
              <a:solidFill>
                <a:srgbClr val="00B0F0"/>
              </a:solidFill>
            </a:endParaRPr>
          </a:p>
          <a:p>
            <a:endParaRPr lang="en-US" sz="2000" smtClean="0">
              <a:solidFill>
                <a:srgbClr val="00B0F0"/>
              </a:solidFill>
            </a:endParaRPr>
          </a:p>
          <a:p>
            <a:r>
              <a:rPr lang="en-US" sz="2000" smtClean="0">
                <a:solidFill>
                  <a:schemeClr val="tx1"/>
                </a:solidFill>
              </a:rPr>
              <a:t>And clear unnecessary </a:t>
            </a:r>
            <a:r>
              <a:rPr lang="en-US" sz="2000" smtClean="0">
                <a:solidFill>
                  <a:srgbClr val="00B050"/>
                </a:solidFill>
              </a:rPr>
              <a:t>params</a:t>
            </a:r>
            <a:r>
              <a:rPr lang="en-US" sz="2000" smtClean="0">
                <a:solidFill>
                  <a:schemeClr val="tx1"/>
                </a:solidFill>
              </a:rPr>
              <a:t> fields:</a:t>
            </a:r>
            <a:r>
              <a:rPr lang="en-US" sz="2000" smtClean="0">
                <a:solidFill>
                  <a:srgbClr val="00B0F0"/>
                </a:solidFill>
              </a:rPr>
              <a:t/>
            </a:r>
            <a:br>
              <a:rPr lang="en-US" sz="2000" smtClean="0">
                <a:solidFill>
                  <a:srgbClr val="00B0F0"/>
                </a:solidFill>
              </a:rPr>
            </a:br>
            <a:r>
              <a:rPr lang="en-US" sz="2000" smtClean="0">
                <a:solidFill>
                  <a:srgbClr val="00B0F0"/>
                </a:solidFill>
              </a:rPr>
              <a:t/>
            </a:r>
            <a:br>
              <a:rPr lang="en-US" sz="2000" smtClean="0">
                <a:solidFill>
                  <a:srgbClr val="00B0F0"/>
                </a:solidFill>
              </a:rPr>
            </a:br>
            <a:r>
              <a:rPr lang="en-US" sz="2000" smtClean="0">
                <a:solidFill>
                  <a:srgbClr val="00B0F0"/>
                </a:solidFill>
              </a:rPr>
              <a:t>params.dimension = [];</a:t>
            </a:r>
          </a:p>
        </p:txBody>
      </p:sp>
    </p:spTree>
    <p:extLst>
      <p:ext uri="{BB962C8B-B14F-4D97-AF65-F5344CB8AC3E}">
        <p14:creationId xmlns:p14="http://schemas.microsoft.com/office/powerpoint/2010/main" val="4150050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Logmean Light Levels</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5" name="Picture 34"/>
          <p:cNvPicPr>
            <a:picLocks noChangeAspect="1"/>
          </p:cNvPicPr>
          <p:nvPr/>
        </p:nvPicPr>
        <p:blipFill>
          <a:blip r:embed="rId2"/>
          <a:stretch>
            <a:fillRect/>
          </a:stretch>
        </p:blipFill>
        <p:spPr>
          <a:xfrm>
            <a:off x="10198100" y="1021983"/>
            <a:ext cx="1333500" cy="997744"/>
          </a:xfrm>
          <a:prstGeom prst="rect">
            <a:avLst/>
          </a:prstGeom>
        </p:spPr>
      </p:pic>
      <p:cxnSp>
        <p:nvCxnSpPr>
          <p:cNvPr id="4" name="Straight Arrow Connector 3"/>
          <p:cNvCxnSpPr>
            <a:stCxn id="22" idx="3"/>
            <a:endCxn id="35"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289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err="1" smtClean="0"/>
              <a:t>Logmean</a:t>
            </a:r>
            <a:r>
              <a:rPr lang="en-US" dirty="0" smtClean="0"/>
              <a:t> Light Levels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5533" y="1016000"/>
                <a:ext cx="11368795" cy="3880773"/>
              </a:xfrm>
            </p:spPr>
            <p:txBody>
              <a:bodyPr>
                <a:noAutofit/>
              </a:bodyPr>
              <a:lstStyle/>
              <a:p>
                <a:r>
                  <a:rPr lang="en-US" sz="2000" smtClean="0"/>
                  <a:t>For imaging brain function throughout a volume, the Rytov approximation is the most accurate model. This approximation uses log-normalized light level data. Thus, our first step is encapsulated in the equation below, where </a:t>
                </a:r>
                <a14:m>
                  <m:oMath xmlns:m="http://schemas.openxmlformats.org/officeDocument/2006/math">
                    <m:r>
                      <m:rPr>
                        <m:sty m:val="p"/>
                      </m:rPr>
                      <a:rPr lang="el-GR" sz="2000" i="1">
                        <a:latin typeface="Cambria Math" panose="02040503050406030204" pitchFamily="18" charset="0"/>
                      </a:rPr>
                      <m:t>Φ</m:t>
                    </m:r>
                  </m:oMath>
                </a14:m>
                <a:r>
                  <a:rPr lang="en-US" sz="2000" dirty="0" smtClean="0"/>
                  <a:t> </a:t>
                </a:r>
                <a:r>
                  <a:rPr lang="en-US" sz="2000" smtClean="0"/>
                  <a:t>is the measured light level and </a:t>
                </a:r>
                <a14:m>
                  <m:oMath xmlns:m="http://schemas.openxmlformats.org/officeDocument/2006/math">
                    <m:r>
                      <a:rPr lang="en-US" sz="2000" b="0" i="1" smtClean="0">
                        <a:latin typeface="Cambria Math" panose="02040503050406030204" pitchFamily="18" charset="0"/>
                      </a:rPr>
                      <m:t>&lt;</m:t>
                    </m:r>
                    <m:r>
                      <m:rPr>
                        <m:sty m:val="p"/>
                      </m:rPr>
                      <a:rPr lang="el-GR" sz="2000" i="1">
                        <a:latin typeface="Cambria Math" panose="02040503050406030204" pitchFamily="18" charset="0"/>
                      </a:rPr>
                      <m:t>Φ</m:t>
                    </m:r>
                    <m:r>
                      <a:rPr lang="en-US" sz="2000" b="0" i="1" smtClean="0">
                        <a:latin typeface="Cambria Math" panose="02040503050406030204" pitchFamily="18" charset="0"/>
                      </a:rPr>
                      <m:t>&gt;</m:t>
                    </m:r>
                  </m:oMath>
                </a14:m>
                <a:r>
                  <a:rPr lang="en-US" sz="2000" smtClean="0"/>
                  <a:t> is the temporal mean, for each channel.</a:t>
                </a:r>
                <a:endParaRPr lang="en-US" sz="2000" dirty="0"/>
              </a:p>
              <a:p>
                <a:endParaRPr lang="en-US" sz="2000" dirty="0"/>
              </a:p>
              <a:p>
                <a:r>
                  <a:rPr lang="en-US" sz="2000" smtClean="0"/>
                  <a:t>See the DOT Appendix for more information on this model.</a:t>
                </a: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5533" y="1016000"/>
                <a:ext cx="11368795" cy="3880773"/>
              </a:xfrm>
              <a:blipFill rotWithShape="0">
                <a:blip r:embed="rId2"/>
                <a:stretch>
                  <a:fillRect l="-214" t="-1101" r="-101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723574" y="3494149"/>
            <a:ext cx="4144255" cy="3128579"/>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034229" y="4445321"/>
                <a:ext cx="1900649" cy="613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rPr>
                        <m:t>=−</m:t>
                      </m:r>
                      <m:r>
                        <m:rPr>
                          <m:sty m:val="p"/>
                        </m:rPr>
                        <a:rPr lang="en-US">
                          <a:latin typeface="Cambria Math" panose="02040503050406030204" pitchFamily="18" charset="0"/>
                        </a:rPr>
                        <m:t>ln</m:t>
                      </m:r>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l-GR" i="1">
                              <a:latin typeface="Cambria Math" panose="02040503050406030204" pitchFamily="18" charset="0"/>
                            </a:rPr>
                            <m:t>Φ</m:t>
                          </m:r>
                        </m:num>
                        <m:den>
                          <m:r>
                            <a:rPr lang="en-US" i="1">
                              <a:latin typeface="Cambria Math" panose="02040503050406030204" pitchFamily="18" charset="0"/>
                            </a:rPr>
                            <m:t>&lt;</m:t>
                          </m:r>
                          <m:r>
                            <m:rPr>
                              <m:sty m:val="p"/>
                            </m:rPr>
                            <a:rPr lang="el-GR" i="1">
                              <a:latin typeface="Cambria Math" panose="02040503050406030204" pitchFamily="18" charset="0"/>
                            </a:rPr>
                            <m:t>Φ</m:t>
                          </m:r>
                          <m:r>
                            <a:rPr lang="en-US" i="1">
                              <a:latin typeface="Cambria Math" panose="02040503050406030204" pitchFamily="18" charset="0"/>
                            </a:rPr>
                            <m:t>&gt;</m:t>
                          </m:r>
                        </m:den>
                      </m:f>
                      <m:r>
                        <a:rPr lang="en-US" i="1">
                          <a:latin typeface="Cambria Math" panose="02040503050406030204" pitchFamily="18"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034229" y="4445321"/>
                <a:ext cx="1900649" cy="61311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1708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Visualizing the Logmean</a:t>
            </a:r>
            <a:endParaRPr lang="en-US" dirty="0"/>
          </a:p>
        </p:txBody>
      </p:sp>
      <p:sp>
        <p:nvSpPr>
          <p:cNvPr id="3" name="Content Placeholder 2"/>
          <p:cNvSpPr>
            <a:spLocks noGrp="1"/>
          </p:cNvSpPr>
          <p:nvPr>
            <p:ph sz="half" idx="1"/>
          </p:nvPr>
        </p:nvSpPr>
        <p:spPr>
          <a:xfrm>
            <a:off x="0" y="1320800"/>
            <a:ext cx="7277100" cy="4555461"/>
          </a:xfrm>
        </p:spPr>
        <p:txBody>
          <a:bodyPr>
            <a:noAutofit/>
          </a:bodyPr>
          <a:lstStyle/>
          <a:p>
            <a:r>
              <a:rPr lang="en-US" sz="2000"/>
              <a:t>NeuroDOT's function for this is simply named </a:t>
            </a:r>
            <a:r>
              <a:rPr lang="en-US" sz="2000">
                <a:solidFill>
                  <a:srgbClr val="00B050"/>
                </a:solidFill>
              </a:rPr>
              <a:t>logmean</a:t>
            </a:r>
            <a:r>
              <a:rPr lang="en-US" sz="2000"/>
              <a:t>. Let's run it on our </a:t>
            </a:r>
            <a:r>
              <a:rPr lang="en-US" sz="2000" smtClean="0"/>
              <a:t>data </a:t>
            </a:r>
            <a:r>
              <a:rPr lang="en-US" sz="2000"/>
              <a:t>and </a:t>
            </a:r>
            <a:r>
              <a:rPr lang="en-US" sz="2000" smtClean="0"/>
              <a:t>visualize </a:t>
            </a:r>
            <a:r>
              <a:rPr lang="en-US" sz="2000">
                <a:solidFill>
                  <a:schemeClr val="tx1"/>
                </a:solidFill>
              </a:rPr>
              <a:t>the All Measurements time </a:t>
            </a:r>
            <a:r>
              <a:rPr lang="en-US" sz="2000" smtClean="0">
                <a:solidFill>
                  <a:schemeClr val="tx1"/>
                </a:solidFill>
              </a:rPr>
              <a:t>traces.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We'll </a:t>
            </a:r>
            <a:r>
              <a:rPr lang="en-US" sz="2000">
                <a:solidFill>
                  <a:schemeClr val="tx1"/>
                </a:solidFill>
              </a:rPr>
              <a:t>add a </a:t>
            </a:r>
            <a:r>
              <a:rPr lang="en-US" sz="2000">
                <a:solidFill>
                  <a:srgbClr val="00B050"/>
                </a:solidFill>
              </a:rPr>
              <a:t>params</a:t>
            </a:r>
            <a:r>
              <a:rPr lang="en-US" sz="2000">
                <a:solidFill>
                  <a:schemeClr val="tx1"/>
                </a:solidFill>
              </a:rPr>
              <a:t> command to </a:t>
            </a:r>
            <a:r>
              <a:rPr lang="en-US" sz="2000" smtClean="0">
                <a:solidFill>
                  <a:schemeClr val="tx1"/>
                </a:solidFill>
              </a:rPr>
              <a:t>switch the </a:t>
            </a:r>
            <a:r>
              <a:rPr lang="en-US" sz="2000">
                <a:solidFill>
                  <a:schemeClr val="tx1"/>
                </a:solidFill>
              </a:rPr>
              <a:t>traces to </a:t>
            </a:r>
            <a:r>
              <a:rPr lang="en-US" sz="2000">
                <a:solidFill>
                  <a:srgbClr val="00B050"/>
                </a:solidFill>
              </a:rPr>
              <a:t>'linear' </a:t>
            </a:r>
            <a:r>
              <a:rPr lang="en-US" sz="2000">
                <a:solidFill>
                  <a:schemeClr val="tx1"/>
                </a:solidFill>
              </a:rPr>
              <a:t>scaling</a:t>
            </a:r>
            <a:r>
              <a:rPr lang="en-US" sz="2000" smtClean="0">
                <a:solidFill>
                  <a:schemeClr val="tx1"/>
                </a:solidFill>
              </a:rPr>
              <a:t>:</a:t>
            </a:r>
            <a:r>
              <a:rPr lang="en-US" sz="2000"/>
              <a:t/>
            </a:r>
            <a:br>
              <a:rPr lang="en-US" sz="2000"/>
            </a:br>
            <a:r>
              <a:rPr lang="en-US" sz="2000"/>
              <a:t/>
            </a:r>
            <a:br>
              <a:rPr lang="en-US" sz="2000"/>
            </a:br>
            <a:r>
              <a:rPr lang="en-US" sz="2000" smtClean="0">
                <a:solidFill>
                  <a:srgbClr val="00B0F0"/>
                </a:solidFill>
              </a:rPr>
              <a:t>hw1.lmdata </a:t>
            </a:r>
            <a:r>
              <a:rPr lang="en-US" sz="2000">
                <a:solidFill>
                  <a:srgbClr val="00B0F0"/>
                </a:solidFill>
              </a:rPr>
              <a:t>= </a:t>
            </a:r>
            <a:r>
              <a:rPr lang="en-US" sz="2000" smtClean="0">
                <a:solidFill>
                  <a:srgbClr val="00B0F0"/>
                </a:solidFill>
              </a:rPr>
              <a:t>logmean(hw1.data);</a:t>
            </a:r>
            <a:r>
              <a:rPr lang="en-US" sz="2000" smtClean="0">
                <a:solidFill>
                  <a:schemeClr val="tx1"/>
                </a:solidFill>
              </a:rPr>
              <a:t/>
            </a:r>
            <a:br>
              <a:rPr lang="en-US" sz="2000" smtClean="0">
                <a:solidFill>
                  <a:schemeClr val="tx1"/>
                </a:solidFill>
              </a:rPr>
            </a:br>
            <a:r>
              <a:rPr lang="en-US" sz="2000" smtClean="0">
                <a:solidFill>
                  <a:srgbClr val="00B0F0"/>
                </a:solidFill>
              </a:rPr>
              <a:t>params.yscale </a:t>
            </a:r>
            <a:r>
              <a:rPr lang="en-US" sz="2000">
                <a:solidFill>
                  <a:srgbClr val="00B0F0"/>
                </a:solidFill>
              </a:rPr>
              <a:t>= 'linear</a:t>
            </a:r>
            <a:r>
              <a:rPr lang="en-US" sz="2000" smtClean="0">
                <a:solidFill>
                  <a:srgbClr val="00B0F0"/>
                </a:solidFill>
              </a:rPr>
              <a:t>'; params.ylimits = 'auto';</a:t>
            </a:r>
            <a:r>
              <a:rPr lang="en-US" sz="2000">
                <a:solidFill>
                  <a:schemeClr val="tx1"/>
                </a:solidFill>
              </a:rPr>
              <a:t/>
            </a:r>
            <a:br>
              <a:rPr lang="en-US" sz="2000">
                <a:solidFill>
                  <a:schemeClr val="tx1"/>
                </a:solidFill>
              </a:rPr>
            </a:br>
            <a:r>
              <a:rPr lang="en-US" sz="2000" smtClean="0">
                <a:solidFill>
                  <a:srgbClr val="00B0F0"/>
                </a:solidFill>
              </a:rPr>
              <a:t>PlotTimeTraceAllMeas(hw1.lmdata</a:t>
            </a:r>
            <a:r>
              <a:rPr lang="en-US" sz="2000">
                <a:solidFill>
                  <a:srgbClr val="00B0F0"/>
                </a:solidFill>
              </a:rPr>
              <a:t>, hw1.info, params</a:t>
            </a:r>
            <a:r>
              <a:rPr lang="en-US" sz="2000" smtClean="0">
                <a:solidFill>
                  <a:srgbClr val="00B0F0"/>
                </a:solidFill>
              </a:rPr>
              <a:t>)</a:t>
            </a:r>
          </a:p>
          <a:p>
            <a:endParaRPr lang="en-US" sz="2000">
              <a:solidFill>
                <a:srgbClr val="00B0F0"/>
              </a:solidFill>
            </a:endParaRPr>
          </a:p>
          <a:p>
            <a:r>
              <a:rPr lang="en-US" sz="2000" smtClean="0">
                <a:solidFill>
                  <a:schemeClr val="tx1"/>
                </a:solidFill>
              </a:rPr>
              <a:t>Comparing the logmean'ed data (bottom right) to the raw measurements (top left), we can see that the logmean reveals more of the signal variance resulting from hemodynamics.</a:t>
            </a:r>
            <a:endParaRPr lang="en-US" sz="2000">
              <a:solidFill>
                <a:schemeClr val="tx1"/>
              </a:solidFill>
            </a:endParaRPr>
          </a:p>
          <a:p>
            <a:endParaRPr lang="en-US" sz="2000" dirty="0">
              <a:solidFill>
                <a:schemeClr val="tx1"/>
              </a:solidFill>
            </a:endParaRPr>
          </a:p>
        </p:txBody>
      </p:sp>
      <p:pic>
        <p:nvPicPr>
          <p:cNvPr id="6" name="Picture 5"/>
          <p:cNvPicPr>
            <a:picLocks noChangeAspect="1"/>
          </p:cNvPicPr>
          <p:nvPr/>
        </p:nvPicPr>
        <p:blipFill>
          <a:blip r:embed="rId3"/>
          <a:stretch>
            <a:fillRect/>
          </a:stretch>
        </p:blipFill>
        <p:spPr>
          <a:xfrm>
            <a:off x="7459836" y="3416300"/>
            <a:ext cx="4259580" cy="3192780"/>
          </a:xfrm>
          <a:prstGeom prst="rect">
            <a:avLst/>
          </a:prstGeom>
        </p:spPr>
      </p:pic>
      <p:pic>
        <p:nvPicPr>
          <p:cNvPr id="7" name="Picture 6"/>
          <p:cNvPicPr>
            <a:picLocks noChangeAspect="1"/>
          </p:cNvPicPr>
          <p:nvPr/>
        </p:nvPicPr>
        <p:blipFill rotWithShape="1">
          <a:blip r:embed="rId4"/>
          <a:srcRect b="50516"/>
          <a:stretch/>
        </p:blipFill>
        <p:spPr>
          <a:xfrm>
            <a:off x="7459836" y="208154"/>
            <a:ext cx="4274820" cy="3193790"/>
          </a:xfrm>
          <a:prstGeom prst="rect">
            <a:avLst/>
          </a:prstGeom>
        </p:spPr>
      </p:pic>
    </p:spTree>
    <p:extLst>
      <p:ext uri="{BB962C8B-B14F-4D97-AF65-F5344CB8AC3E}">
        <p14:creationId xmlns:p14="http://schemas.microsoft.com/office/powerpoint/2010/main" val="166358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1797666" y="0"/>
            <a:ext cx="8596668" cy="1320800"/>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mtClean="0"/>
              <a:t>NeuroDOT 2 Overview Flowchart</a:t>
            </a:r>
            <a:endParaRPr lang="en-US"/>
          </a:p>
        </p:txBody>
      </p:sp>
      <p:grpSp>
        <p:nvGrpSpPr>
          <p:cNvPr id="14" name="Group 13"/>
          <p:cNvGrpSpPr/>
          <p:nvPr/>
        </p:nvGrpSpPr>
        <p:grpSpPr>
          <a:xfrm>
            <a:off x="1205396" y="1047596"/>
            <a:ext cx="9781208" cy="5203328"/>
            <a:chOff x="1194416" y="1047596"/>
            <a:chExt cx="9781208" cy="5203328"/>
          </a:xfrm>
        </p:grpSpPr>
        <p:pic>
          <p:nvPicPr>
            <p:cNvPr id="15" name="Picture 14"/>
            <p:cNvPicPr>
              <a:picLocks noChangeAspect="1"/>
            </p:cNvPicPr>
            <p:nvPr/>
          </p:nvPicPr>
          <p:blipFill>
            <a:blip r:embed="rId2"/>
            <a:stretch>
              <a:fillRect/>
            </a:stretch>
          </p:blipFill>
          <p:spPr>
            <a:xfrm>
              <a:off x="7728291" y="1923077"/>
              <a:ext cx="3247333" cy="2627166"/>
            </a:xfrm>
            <a:prstGeom prst="rect">
              <a:avLst/>
            </a:prstGeom>
          </p:spPr>
        </p:pic>
        <p:pic>
          <p:nvPicPr>
            <p:cNvPr id="16" name="Picture 15"/>
            <p:cNvPicPr>
              <a:picLocks noChangeAspect="1"/>
            </p:cNvPicPr>
            <p:nvPr/>
          </p:nvPicPr>
          <p:blipFill>
            <a:blip r:embed="rId3"/>
            <a:stretch>
              <a:fillRect/>
            </a:stretch>
          </p:blipFill>
          <p:spPr>
            <a:xfrm>
              <a:off x="4711040" y="3602592"/>
              <a:ext cx="2775140" cy="2648332"/>
            </a:xfrm>
            <a:prstGeom prst="rect">
              <a:avLst/>
            </a:prstGeom>
          </p:spPr>
        </p:pic>
        <p:pic>
          <p:nvPicPr>
            <p:cNvPr id="18" name="Picture 17"/>
            <p:cNvPicPr>
              <a:picLocks noChangeAspect="1"/>
            </p:cNvPicPr>
            <p:nvPr/>
          </p:nvPicPr>
          <p:blipFill>
            <a:blip r:embed="rId4"/>
            <a:stretch>
              <a:fillRect/>
            </a:stretch>
          </p:blipFill>
          <p:spPr>
            <a:xfrm>
              <a:off x="1194416" y="1047596"/>
              <a:ext cx="3019001" cy="4257815"/>
            </a:xfrm>
            <a:prstGeom prst="rect">
              <a:avLst/>
            </a:prstGeom>
          </p:spPr>
        </p:pic>
        <p:cxnSp>
          <p:nvCxnSpPr>
            <p:cNvPr id="20" name="Straight Arrow Connector 19"/>
            <p:cNvCxnSpPr/>
            <p:nvPr/>
          </p:nvCxnSpPr>
          <p:spPr>
            <a:xfrm>
              <a:off x="4023837" y="5139423"/>
              <a:ext cx="1048629" cy="452485"/>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p:cNvCxnSpPr/>
            <p:nvPr/>
          </p:nvCxnSpPr>
          <p:spPr>
            <a:xfrm flipH="1">
              <a:off x="7486180" y="4248469"/>
              <a:ext cx="1048629" cy="283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a:off x="4015740" y="2133600"/>
              <a:ext cx="373380" cy="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4" name="Straight Connector 23"/>
            <p:cNvCxnSpPr/>
            <p:nvPr/>
          </p:nvCxnSpPr>
          <p:spPr>
            <a:xfrm>
              <a:off x="4389120" y="2133600"/>
              <a:ext cx="7620" cy="257556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p:nvPr/>
          </p:nvCxnSpPr>
          <p:spPr>
            <a:xfrm>
              <a:off x="4396740" y="4709160"/>
              <a:ext cx="675726" cy="0"/>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p:cNvCxnSpPr/>
            <p:nvPr/>
          </p:nvCxnSpPr>
          <p:spPr>
            <a:xfrm flipH="1">
              <a:off x="3970020" y="3840480"/>
              <a:ext cx="403860" cy="0"/>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49772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027420" y="3436416"/>
            <a:ext cx="4251960" cy="3200400"/>
          </a:xfrm>
          <a:prstGeom prst="rect">
            <a:avLst/>
          </a:prstGeom>
        </p:spPr>
      </p:pic>
      <p:sp>
        <p:nvSpPr>
          <p:cNvPr id="2" name="Title 1"/>
          <p:cNvSpPr>
            <a:spLocks noGrp="1"/>
          </p:cNvSpPr>
          <p:nvPr>
            <p:ph type="title"/>
          </p:nvPr>
        </p:nvSpPr>
        <p:spPr>
          <a:xfrm>
            <a:off x="0" y="0"/>
            <a:ext cx="8596668" cy="1320800"/>
          </a:xfrm>
        </p:spPr>
        <p:txBody>
          <a:bodyPr/>
          <a:lstStyle/>
          <a:p>
            <a:r>
              <a:rPr lang="en-US"/>
              <a:t>Logmean </a:t>
            </a:r>
            <a:r>
              <a:rPr lang="en-US" smtClean="0"/>
              <a:t>Comparison by Data Quality</a:t>
            </a:r>
            <a:endParaRPr lang="en-US" dirty="0"/>
          </a:p>
        </p:txBody>
      </p:sp>
      <p:sp>
        <p:nvSpPr>
          <p:cNvPr id="3" name="Content Placeholder 2"/>
          <p:cNvSpPr>
            <a:spLocks noGrp="1"/>
          </p:cNvSpPr>
          <p:nvPr>
            <p:ph sz="half" idx="1"/>
          </p:nvPr>
        </p:nvSpPr>
        <p:spPr>
          <a:xfrm>
            <a:off x="0" y="812800"/>
            <a:ext cx="12192000" cy="4741772"/>
          </a:xfrm>
        </p:spPr>
        <p:txBody>
          <a:bodyPr>
            <a:noAutofit/>
          </a:bodyPr>
          <a:lstStyle/>
          <a:p>
            <a:r>
              <a:rPr lang="en-US" sz="2000" smtClean="0">
                <a:solidFill>
                  <a:schemeClr val="tx1"/>
                </a:solidFill>
              </a:rPr>
              <a:t>Let's look at the logmean of the </a:t>
            </a:r>
            <a:r>
              <a:rPr lang="en-US" sz="2000" smtClean="0">
                <a:solidFill>
                  <a:srgbClr val="00B050"/>
                </a:solidFill>
              </a:rPr>
              <a:t>Noisy</a:t>
            </a:r>
            <a:r>
              <a:rPr lang="en-US" sz="2000" smtClean="0">
                <a:solidFill>
                  <a:schemeClr val="tx1"/>
                </a:solidFill>
              </a:rPr>
              <a:t> data:</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noisy.lmdata = logmean(noisy.data); PlotTimeTraceAllMeas(noisy.lmdata, noisy.info, params)</a:t>
            </a:r>
            <a:r>
              <a:rPr lang="en-US" sz="2000" smtClean="0">
                <a:solidFill>
                  <a:schemeClr val="tx1"/>
                </a:solidFill>
              </a:rPr>
              <a:t/>
            </a:r>
            <a:br>
              <a:rPr lang="en-US" sz="2000" smtClean="0">
                <a:solidFill>
                  <a:schemeClr val="tx1"/>
                </a:solidFill>
              </a:rPr>
            </a:br>
            <a:endParaRPr lang="en-US" sz="2000" smtClean="0">
              <a:solidFill>
                <a:schemeClr val="tx1"/>
              </a:solidFill>
            </a:endParaRPr>
          </a:p>
          <a:p>
            <a:r>
              <a:rPr lang="en-US" sz="2000" smtClean="0">
                <a:solidFill>
                  <a:schemeClr val="tx1"/>
                </a:solidFill>
              </a:rPr>
              <a:t>The irregular, sawtooth epochs of data (yellow </a:t>
            </a:r>
            <a:r>
              <a:rPr lang="en-US" sz="2000">
                <a:solidFill>
                  <a:schemeClr val="tx1"/>
                </a:solidFill>
              </a:rPr>
              <a:t>arrows) along </a:t>
            </a:r>
            <a:r>
              <a:rPr lang="en-US" sz="2000" smtClean="0">
                <a:solidFill>
                  <a:schemeClr val="tx1"/>
                </a:solidFill>
              </a:rPr>
              <a:t>these time traces are indicative </a:t>
            </a:r>
            <a:r>
              <a:rPr lang="en-US" sz="2000">
                <a:solidFill>
                  <a:schemeClr val="tx1"/>
                </a:solidFill>
              </a:rPr>
              <a:t>of possible motion </a:t>
            </a:r>
            <a:r>
              <a:rPr lang="en-US" sz="2000" smtClean="0">
                <a:solidFill>
                  <a:schemeClr val="tx1"/>
                </a:solidFill>
              </a:rPr>
              <a:t>artifacts. The </a:t>
            </a:r>
            <a:r>
              <a:rPr lang="en-US" sz="2000" smtClean="0">
                <a:solidFill>
                  <a:srgbClr val="00B050"/>
                </a:solidFill>
              </a:rPr>
              <a:t>Noisy</a:t>
            </a:r>
            <a:r>
              <a:rPr lang="en-US" sz="2000" smtClean="0">
                <a:solidFill>
                  <a:schemeClr val="tx1"/>
                </a:solidFill>
              </a:rPr>
              <a:t> data clearly has more such epochs than </a:t>
            </a:r>
            <a:r>
              <a:rPr lang="en-US" sz="2000" smtClean="0">
                <a:solidFill>
                  <a:srgbClr val="00B050"/>
                </a:solidFill>
              </a:rPr>
              <a:t>HW1</a:t>
            </a:r>
            <a:r>
              <a:rPr lang="en-US" sz="2000" smtClean="0">
                <a:solidFill>
                  <a:schemeClr val="tx1"/>
                </a:solidFill>
              </a:rPr>
              <a:t>.</a:t>
            </a:r>
            <a:endParaRPr lang="en-US" sz="2000">
              <a:solidFill>
                <a:schemeClr val="tx1"/>
              </a:solidFill>
            </a:endParaRPr>
          </a:p>
        </p:txBody>
      </p:sp>
      <p:sp>
        <p:nvSpPr>
          <p:cNvPr id="8" name="TextBox 7"/>
          <p:cNvSpPr txBox="1"/>
          <p:nvPr/>
        </p:nvSpPr>
        <p:spPr>
          <a:xfrm>
            <a:off x="3429170" y="3086168"/>
            <a:ext cx="654346" cy="369332"/>
          </a:xfrm>
          <a:prstGeom prst="rect">
            <a:avLst/>
          </a:prstGeom>
          <a:noFill/>
        </p:spPr>
        <p:txBody>
          <a:bodyPr wrap="none" rtlCol="0">
            <a:spAutoFit/>
          </a:bodyPr>
          <a:lstStyle/>
          <a:p>
            <a:r>
              <a:rPr lang="en-US" smtClean="0">
                <a:solidFill>
                  <a:srgbClr val="FF0000"/>
                </a:solidFill>
              </a:rPr>
              <a:t>HW1</a:t>
            </a:r>
            <a:endParaRPr lang="en-US">
              <a:solidFill>
                <a:srgbClr val="FF0000"/>
              </a:solidFill>
            </a:endParaRPr>
          </a:p>
        </p:txBody>
      </p:sp>
      <p:sp>
        <p:nvSpPr>
          <p:cNvPr id="9" name="TextBox 8"/>
          <p:cNvSpPr txBox="1"/>
          <p:nvPr/>
        </p:nvSpPr>
        <p:spPr>
          <a:xfrm>
            <a:off x="7789358" y="2999020"/>
            <a:ext cx="728084" cy="369332"/>
          </a:xfrm>
          <a:prstGeom prst="rect">
            <a:avLst/>
          </a:prstGeom>
          <a:noFill/>
        </p:spPr>
        <p:txBody>
          <a:bodyPr wrap="none" rtlCol="0">
            <a:spAutoFit/>
          </a:bodyPr>
          <a:lstStyle/>
          <a:p>
            <a:r>
              <a:rPr lang="en-US" smtClean="0">
                <a:solidFill>
                  <a:srgbClr val="FF0000"/>
                </a:solidFill>
              </a:rPr>
              <a:t>Noisy</a:t>
            </a:r>
            <a:endParaRPr lang="en-US">
              <a:solidFill>
                <a:srgbClr val="FF0000"/>
              </a:solidFill>
            </a:endParaRPr>
          </a:p>
        </p:txBody>
      </p:sp>
      <p:cxnSp>
        <p:nvCxnSpPr>
          <p:cNvPr id="6" name="Straight Arrow Connector 5"/>
          <p:cNvCxnSpPr/>
          <p:nvPr/>
        </p:nvCxnSpPr>
        <p:spPr>
          <a:xfrm flipH="1">
            <a:off x="9093200" y="4572000"/>
            <a:ext cx="2641600" cy="113558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810625" y="4572000"/>
            <a:ext cx="2924175" cy="3048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888480" y="4572000"/>
            <a:ext cx="4846320" cy="13300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1626553" y="3436416"/>
            <a:ext cx="4259580" cy="3192780"/>
          </a:xfrm>
          <a:prstGeom prst="rect">
            <a:avLst/>
          </a:prstGeom>
        </p:spPr>
      </p:pic>
    </p:spTree>
    <p:extLst>
      <p:ext uri="{BB962C8B-B14F-4D97-AF65-F5344CB8AC3E}">
        <p14:creationId xmlns:p14="http://schemas.microsoft.com/office/powerpoint/2010/main" val="30383446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Visualizing Motion with Gray Plots</a:t>
            </a:r>
            <a:endParaRPr lang="en-US" dirty="0"/>
          </a:p>
        </p:txBody>
      </p:sp>
      <p:sp>
        <p:nvSpPr>
          <p:cNvPr id="3" name="Content Placeholder 2"/>
          <p:cNvSpPr>
            <a:spLocks noGrp="1"/>
          </p:cNvSpPr>
          <p:nvPr>
            <p:ph sz="half" idx="1"/>
          </p:nvPr>
        </p:nvSpPr>
        <p:spPr>
          <a:xfrm>
            <a:off x="152400" y="1792348"/>
            <a:ext cx="7404100" cy="3122552"/>
          </a:xfrm>
        </p:spPr>
        <p:txBody>
          <a:bodyPr>
            <a:noAutofit/>
          </a:bodyPr>
          <a:lstStyle/>
          <a:p>
            <a:r>
              <a:rPr lang="en-US" sz="2000" smtClean="0">
                <a:solidFill>
                  <a:schemeClr val="tx1"/>
                </a:solidFill>
              </a:rPr>
              <a:t>These motion artifacts will also show if we plot the data as a grayscale image, which we can do with the function </a:t>
            </a:r>
            <a:r>
              <a:rPr lang="en-US" sz="2000" smtClean="0">
                <a:solidFill>
                  <a:srgbClr val="00B050"/>
                </a:solidFill>
              </a:rPr>
              <a:t>PlotGray</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PlotGray(hw1.lmdata, hw1.info, params)</a:t>
            </a:r>
            <a:br>
              <a:rPr lang="en-US" sz="2000" smtClean="0">
                <a:solidFill>
                  <a:srgbClr val="00B0F0"/>
                </a:solidFill>
              </a:rPr>
            </a:br>
            <a:r>
              <a:rPr lang="en-US" sz="2000" smtClean="0">
                <a:solidFill>
                  <a:srgbClr val="00B0F0"/>
                </a:solidFill>
              </a:rPr>
              <a:t>PlotGray(noisy.lmdata, noisy.info, params)</a:t>
            </a:r>
          </a:p>
          <a:p>
            <a:endParaRPr lang="en-US" sz="2000">
              <a:solidFill>
                <a:srgbClr val="00B0F0"/>
              </a:solidFill>
            </a:endParaRPr>
          </a:p>
          <a:p>
            <a:r>
              <a:rPr lang="en-US" sz="2000" smtClean="0">
                <a:solidFill>
                  <a:schemeClr val="tx1"/>
                </a:solidFill>
              </a:rPr>
              <a:t>Here we see that </a:t>
            </a:r>
            <a:r>
              <a:rPr lang="en-US" sz="2000" smtClean="0">
                <a:solidFill>
                  <a:srgbClr val="00B050"/>
                </a:solidFill>
              </a:rPr>
              <a:t>HW1</a:t>
            </a:r>
            <a:r>
              <a:rPr lang="en-US" sz="2000" smtClean="0">
                <a:solidFill>
                  <a:schemeClr val="tx1"/>
                </a:solidFill>
              </a:rPr>
              <a:t> (top right) has fewer abrupt signal discontinuities (yellow bars) than </a:t>
            </a:r>
            <a:r>
              <a:rPr lang="en-US" sz="2000" smtClean="0">
                <a:solidFill>
                  <a:srgbClr val="00B050"/>
                </a:solidFill>
              </a:rPr>
              <a:t>Noisy</a:t>
            </a:r>
            <a:r>
              <a:rPr lang="en-US" sz="2000" smtClean="0">
                <a:solidFill>
                  <a:schemeClr val="tx1"/>
                </a:solidFill>
              </a:rPr>
              <a:t> (bottom right).</a:t>
            </a:r>
          </a:p>
        </p:txBody>
      </p:sp>
      <p:pic>
        <p:nvPicPr>
          <p:cNvPr id="5" name="Picture 4"/>
          <p:cNvPicPr>
            <a:picLocks noChangeAspect="1"/>
          </p:cNvPicPr>
          <p:nvPr/>
        </p:nvPicPr>
        <p:blipFill>
          <a:blip r:embed="rId3"/>
          <a:stretch>
            <a:fillRect/>
          </a:stretch>
        </p:blipFill>
        <p:spPr>
          <a:xfrm>
            <a:off x="7893060" y="204789"/>
            <a:ext cx="4114800" cy="6438900"/>
          </a:xfrm>
          <a:prstGeom prst="rect">
            <a:avLst/>
          </a:prstGeom>
        </p:spPr>
      </p:pic>
      <p:cxnSp>
        <p:nvCxnSpPr>
          <p:cNvPr id="7" name="Straight Connector 6"/>
          <p:cNvCxnSpPr/>
          <p:nvPr/>
        </p:nvCxnSpPr>
        <p:spPr>
          <a:xfrm flipH="1" flipV="1">
            <a:off x="8813800" y="4902200"/>
            <a:ext cx="0" cy="1524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10198100" y="4902200"/>
            <a:ext cx="0" cy="1524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9398000" y="4902200"/>
            <a:ext cx="0" cy="1524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8520468" y="4902200"/>
            <a:ext cx="0" cy="1524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10566400" y="4902200"/>
            <a:ext cx="0" cy="1524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1087100" y="4902200"/>
            <a:ext cx="0" cy="1524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9017000" y="1792348"/>
            <a:ext cx="0" cy="1524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9753600" y="1792348"/>
            <a:ext cx="0" cy="1524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4313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Tidying the Workspace</a:t>
            </a:r>
            <a:endParaRPr lang="en-US" dirty="0"/>
          </a:p>
        </p:txBody>
      </p:sp>
      <p:sp>
        <p:nvSpPr>
          <p:cNvPr id="3" name="Content Placeholder 2"/>
          <p:cNvSpPr>
            <a:spLocks noGrp="1"/>
          </p:cNvSpPr>
          <p:nvPr>
            <p:ph idx="1"/>
          </p:nvPr>
        </p:nvSpPr>
        <p:spPr>
          <a:xfrm>
            <a:off x="677334" y="2160589"/>
            <a:ext cx="9508066" cy="3880773"/>
          </a:xfrm>
        </p:spPr>
        <p:txBody>
          <a:bodyPr>
            <a:noAutofit/>
          </a:bodyPr>
          <a:lstStyle/>
          <a:p>
            <a:r>
              <a:rPr lang="en-US" sz="2000" smtClean="0">
                <a:solidFill>
                  <a:schemeClr val="tx1"/>
                </a:solidFill>
              </a:rPr>
              <a:t>Let's </a:t>
            </a:r>
            <a:r>
              <a:rPr lang="en-US" sz="2000">
                <a:solidFill>
                  <a:schemeClr val="tx1"/>
                </a:solidFill>
              </a:rPr>
              <a:t>clear unnecessary </a:t>
            </a:r>
            <a:r>
              <a:rPr lang="en-US" sz="2000">
                <a:solidFill>
                  <a:srgbClr val="00B050"/>
                </a:solidFill>
              </a:rPr>
              <a:t>params</a:t>
            </a:r>
            <a:r>
              <a:rPr lang="en-US" sz="2000">
                <a:solidFill>
                  <a:schemeClr val="tx1"/>
                </a:solidFill>
              </a:rPr>
              <a:t> fields:</a:t>
            </a:r>
            <a:r>
              <a:rPr lang="en-US" sz="2000">
                <a:solidFill>
                  <a:srgbClr val="00B0F0"/>
                </a:solidFill>
              </a:rPr>
              <a:t/>
            </a:r>
            <a:br>
              <a:rPr lang="en-US" sz="2000">
                <a:solidFill>
                  <a:srgbClr val="00B0F0"/>
                </a:solidFill>
              </a:rPr>
            </a:br>
            <a:r>
              <a:rPr lang="en-US" sz="2000">
                <a:solidFill>
                  <a:srgbClr val="00B0F0"/>
                </a:solidFill>
              </a:rPr>
              <a:t/>
            </a:r>
            <a:br>
              <a:rPr lang="en-US" sz="2000">
                <a:solidFill>
                  <a:srgbClr val="00B0F0"/>
                </a:solidFill>
              </a:rPr>
            </a:br>
            <a:r>
              <a:rPr lang="en-US" sz="2000" smtClean="0">
                <a:solidFill>
                  <a:srgbClr val="00B0F0"/>
                </a:solidFill>
              </a:rPr>
              <a:t>params.ylimits = [];</a:t>
            </a:r>
            <a:br>
              <a:rPr lang="en-US" sz="2000" smtClean="0">
                <a:solidFill>
                  <a:srgbClr val="00B0F0"/>
                </a:solidFill>
              </a:rPr>
            </a:br>
            <a:r>
              <a:rPr lang="en-US" sz="2000" smtClean="0">
                <a:solidFill>
                  <a:srgbClr val="00B0F0"/>
                </a:solidFill>
              </a:rPr>
              <a:t>params.yscale </a:t>
            </a:r>
            <a:r>
              <a:rPr lang="en-US" sz="2000">
                <a:solidFill>
                  <a:srgbClr val="00B0F0"/>
                </a:solidFill>
              </a:rPr>
              <a:t>= [];</a:t>
            </a:r>
          </a:p>
        </p:txBody>
      </p:sp>
    </p:spTree>
    <p:extLst>
      <p:ext uri="{BB962C8B-B14F-4D97-AF65-F5344CB8AC3E}">
        <p14:creationId xmlns:p14="http://schemas.microsoft.com/office/powerpoint/2010/main" val="40781224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Detect Noisy Channels</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7" name="Picture 36"/>
          <p:cNvPicPr>
            <a:picLocks noChangeAspect="1"/>
          </p:cNvPicPr>
          <p:nvPr/>
        </p:nvPicPr>
        <p:blipFill>
          <a:blip r:embed="rId2"/>
          <a:stretch>
            <a:fillRect/>
          </a:stretch>
        </p:blipFill>
        <p:spPr>
          <a:xfrm>
            <a:off x="10198100" y="1021983"/>
            <a:ext cx="1333500" cy="997744"/>
          </a:xfrm>
          <a:prstGeom prst="rect">
            <a:avLst/>
          </a:prstGeom>
        </p:spPr>
      </p:pic>
      <p:cxnSp>
        <p:nvCxnSpPr>
          <p:cNvPr id="44" name="Straight Arrow Connector 43"/>
          <p:cNvCxnSpPr>
            <a:endCxn id="37"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1004573" y="1608304"/>
            <a:ext cx="1331119" cy="997744"/>
          </a:xfrm>
          <a:prstGeom prst="rect">
            <a:avLst/>
          </a:prstGeom>
        </p:spPr>
      </p:pic>
      <p:cxnSp>
        <p:nvCxnSpPr>
          <p:cNvPr id="46" name="Straight Arrow Connector 45"/>
          <p:cNvCxnSpPr>
            <a:stCxn id="28" idx="1"/>
            <a:endCxn id="45" idx="3"/>
          </p:cNvCxnSpPr>
          <p:nvPr/>
        </p:nvCxnSpPr>
        <p:spPr>
          <a:xfrm flipH="1">
            <a:off x="2335692" y="2107176"/>
            <a:ext cx="249408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980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Detect Noisy Channels</a:t>
            </a:r>
            <a:endParaRPr lang="en-US" dirty="0"/>
          </a:p>
        </p:txBody>
      </p:sp>
      <p:sp>
        <p:nvSpPr>
          <p:cNvPr id="3" name="Content Placeholder 2"/>
          <p:cNvSpPr>
            <a:spLocks noGrp="1"/>
          </p:cNvSpPr>
          <p:nvPr>
            <p:ph idx="1"/>
          </p:nvPr>
        </p:nvSpPr>
        <p:spPr>
          <a:xfrm>
            <a:off x="228600" y="1435101"/>
            <a:ext cx="11061700" cy="4606262"/>
          </a:xfrm>
        </p:spPr>
        <p:txBody>
          <a:bodyPr>
            <a:noAutofit/>
          </a:bodyPr>
          <a:lstStyle/>
          <a:p>
            <a:r>
              <a:rPr lang="en-US" sz="2000" smtClean="0">
                <a:solidFill>
                  <a:schemeClr val="tx1"/>
                </a:solidFill>
              </a:rPr>
              <a:t>The next step is detecting noisy channels. The variation in each channel is ideally driven by hemodynamic changes; however, in lower signal-to-noise data, motion or poor coupling (etc) could add unwanted variance, which we would consider to be noise.</a:t>
            </a:r>
          </a:p>
          <a:p>
            <a:endParaRPr lang="en-US" sz="2000">
              <a:solidFill>
                <a:schemeClr val="tx1"/>
              </a:solidFill>
            </a:endParaRPr>
          </a:p>
          <a:p>
            <a:r>
              <a:rPr lang="en-US" sz="2000">
                <a:solidFill>
                  <a:schemeClr val="tx1"/>
                </a:solidFill>
              </a:rPr>
              <a:t>NeuroDOT 2 </a:t>
            </a:r>
            <a:r>
              <a:rPr lang="en-US" sz="2000" smtClean="0">
                <a:solidFill>
                  <a:schemeClr val="tx1"/>
                </a:solidFill>
              </a:rPr>
              <a:t>recommends a threshold </a:t>
            </a:r>
            <a:r>
              <a:rPr lang="en-US" sz="2000">
                <a:solidFill>
                  <a:schemeClr val="tx1"/>
                </a:solidFill>
              </a:rPr>
              <a:t>of </a:t>
            </a:r>
            <a:r>
              <a:rPr lang="en-US" sz="2000">
                <a:solidFill>
                  <a:srgbClr val="00B050"/>
                </a:solidFill>
              </a:rPr>
              <a:t>7.5</a:t>
            </a:r>
            <a:r>
              <a:rPr lang="en-US" sz="2000" smtClean="0">
                <a:solidFill>
                  <a:srgbClr val="00B050"/>
                </a:solidFill>
              </a:rPr>
              <a:t>%</a:t>
            </a:r>
            <a:r>
              <a:rPr lang="en-US" sz="2000" smtClean="0">
                <a:solidFill>
                  <a:schemeClr val="tx1"/>
                </a:solidFill>
              </a:rPr>
              <a:t> in units of standard deviation of the channel time trace, to label a channel as noisy, based on empirical comparisons of data quality [1].</a:t>
            </a:r>
          </a:p>
          <a:p>
            <a:endParaRPr lang="en-US" sz="2000">
              <a:solidFill>
                <a:schemeClr val="tx1"/>
              </a:solidFill>
            </a:endParaRPr>
          </a:p>
          <a:p>
            <a:r>
              <a:rPr lang="en-US" sz="2000" smtClean="0">
                <a:solidFill>
                  <a:schemeClr val="tx1"/>
                </a:solidFill>
              </a:rPr>
              <a:t>The NeuroDOT function for detecting these channels and applying this threshold is </a:t>
            </a:r>
            <a:r>
              <a:rPr lang="en-US" sz="2000" smtClean="0">
                <a:solidFill>
                  <a:srgbClr val="00B050"/>
                </a:solidFill>
              </a:rPr>
              <a:t>FindGoodMeas</a:t>
            </a:r>
            <a:r>
              <a:rPr lang="en-US" sz="2000" smtClean="0">
                <a:solidFill>
                  <a:schemeClr val="tx1"/>
                </a:solidFill>
              </a:rPr>
              <a:t>, where the last input is the threshold:</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hw1.info = FindGoodMeas(hw1.lmdata, hw1.info, 0.075);</a:t>
            </a:r>
            <a:br>
              <a:rPr lang="en-US" sz="2000" smtClean="0">
                <a:solidFill>
                  <a:srgbClr val="00B0F0"/>
                </a:solidFill>
              </a:rPr>
            </a:br>
            <a:r>
              <a:rPr lang="en-US" sz="2000" smtClean="0">
                <a:solidFill>
                  <a:srgbClr val="00B0F0"/>
                </a:solidFill>
              </a:rPr>
              <a:t>noisy.info = FindGoodMeas(noisy.lmdata, noisy.info, 0.075);</a:t>
            </a:r>
          </a:p>
        </p:txBody>
      </p:sp>
      <p:sp>
        <p:nvSpPr>
          <p:cNvPr id="5" name="TextBox 4"/>
          <p:cNvSpPr txBox="1"/>
          <p:nvPr/>
        </p:nvSpPr>
        <p:spPr>
          <a:xfrm>
            <a:off x="546100" y="6464300"/>
            <a:ext cx="10463890" cy="276999"/>
          </a:xfrm>
          <a:prstGeom prst="rect">
            <a:avLst/>
          </a:prstGeom>
          <a:noFill/>
        </p:spPr>
        <p:txBody>
          <a:bodyPr wrap="none" rtlCol="0">
            <a:spAutoFit/>
          </a:bodyPr>
          <a:lstStyle/>
          <a:p>
            <a:r>
              <a:rPr lang="en-US" sz="1200" smtClean="0"/>
              <a:t>1. Eggebrecht et al., "Mapping distributed brain function with diffuse optical tomography." Nature Photonics, 2014. DOI: 10.1038/NPHOTON.2014.107</a:t>
            </a:r>
            <a:endParaRPr lang="en-US" sz="1200"/>
          </a:p>
        </p:txBody>
      </p:sp>
    </p:spTree>
    <p:extLst>
      <p:ext uri="{BB962C8B-B14F-4D97-AF65-F5344CB8AC3E}">
        <p14:creationId xmlns:p14="http://schemas.microsoft.com/office/powerpoint/2010/main" val="34417918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Channel STD Histogram</a:t>
            </a:r>
            <a:endParaRPr lang="en-US" dirty="0"/>
          </a:p>
        </p:txBody>
      </p:sp>
      <p:sp>
        <p:nvSpPr>
          <p:cNvPr id="3" name="Content Placeholder 2"/>
          <p:cNvSpPr>
            <a:spLocks noGrp="1"/>
          </p:cNvSpPr>
          <p:nvPr>
            <p:ph idx="1"/>
          </p:nvPr>
        </p:nvSpPr>
        <p:spPr>
          <a:xfrm>
            <a:off x="0" y="2044699"/>
            <a:ext cx="6751464" cy="3213101"/>
          </a:xfrm>
        </p:spPr>
        <p:txBody>
          <a:bodyPr>
            <a:noAutofit/>
          </a:bodyPr>
          <a:lstStyle/>
          <a:p>
            <a:r>
              <a:rPr lang="en-US" sz="2000" smtClean="0">
                <a:solidFill>
                  <a:schemeClr val="tx1"/>
                </a:solidFill>
              </a:rPr>
              <a:t>In order to understand this filtering of noisy channels, let's examine the distribution of standard deviations by channel. The NeuroDOT function </a:t>
            </a:r>
            <a:r>
              <a:rPr lang="en-US" sz="2000" smtClean="0">
                <a:solidFill>
                  <a:srgbClr val="00B050"/>
                </a:solidFill>
              </a:rPr>
              <a:t>PlotHistogramSTD</a:t>
            </a:r>
            <a:r>
              <a:rPr lang="en-US" sz="2000" smtClean="0">
                <a:solidFill>
                  <a:schemeClr val="tx1"/>
                </a:solidFill>
              </a:rPr>
              <a:t> is specifically designed for this: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a:solidFill>
                  <a:srgbClr val="00B0F0"/>
                </a:solidFill>
              </a:rPr>
              <a:t>PlotHistogramSTD(hw1.info, params</a:t>
            </a:r>
            <a:r>
              <a:rPr lang="en-US" sz="2000" smtClean="0">
                <a:solidFill>
                  <a:srgbClr val="00B0F0"/>
                </a:solidFill>
              </a:rPr>
              <a:t>)</a:t>
            </a:r>
          </a:p>
          <a:p>
            <a:endParaRPr lang="en-US" sz="2000">
              <a:solidFill>
                <a:schemeClr val="tx1"/>
              </a:solidFill>
            </a:endParaRPr>
          </a:p>
          <a:p>
            <a:r>
              <a:rPr lang="en-US" sz="2000" smtClean="0">
                <a:solidFill>
                  <a:schemeClr val="tx1"/>
                </a:solidFill>
              </a:rPr>
              <a:t>Here we see that most of these superficial (low S-D distance) pairs in </a:t>
            </a:r>
            <a:r>
              <a:rPr lang="en-US" sz="2000" smtClean="0">
                <a:solidFill>
                  <a:srgbClr val="00B050"/>
                </a:solidFill>
              </a:rPr>
              <a:t>[10, 16]</a:t>
            </a:r>
            <a:r>
              <a:rPr lang="en-US" sz="2000" smtClean="0">
                <a:solidFill>
                  <a:schemeClr val="tx1"/>
                </a:solidFill>
              </a:rPr>
              <a:t> fall below the </a:t>
            </a:r>
            <a:r>
              <a:rPr lang="en-US" sz="2000" smtClean="0">
                <a:solidFill>
                  <a:srgbClr val="00B050"/>
                </a:solidFill>
              </a:rPr>
              <a:t>7.5%</a:t>
            </a:r>
            <a:r>
              <a:rPr lang="en-US" sz="2000" smtClean="0">
                <a:solidFill>
                  <a:schemeClr val="tx1"/>
                </a:solidFill>
              </a:rPr>
              <a:t> threshold.</a:t>
            </a:r>
            <a:endParaRPr lang="en-US" sz="2000">
              <a:solidFill>
                <a:schemeClr val="tx1"/>
              </a:solidFill>
            </a:endParaRPr>
          </a:p>
        </p:txBody>
      </p:sp>
      <p:pic>
        <p:nvPicPr>
          <p:cNvPr id="5" name="Picture 4"/>
          <p:cNvPicPr>
            <a:picLocks noChangeAspect="1"/>
          </p:cNvPicPr>
          <p:nvPr/>
        </p:nvPicPr>
        <p:blipFill>
          <a:blip r:embed="rId3"/>
          <a:stretch>
            <a:fillRect/>
          </a:stretch>
        </p:blipFill>
        <p:spPr>
          <a:xfrm>
            <a:off x="6751464" y="1784350"/>
            <a:ext cx="5334000" cy="4000500"/>
          </a:xfrm>
          <a:prstGeom prst="rect">
            <a:avLst/>
          </a:prstGeom>
        </p:spPr>
      </p:pic>
    </p:spTree>
    <p:extLst>
      <p:ext uri="{BB962C8B-B14F-4D97-AF65-F5344CB8AC3E}">
        <p14:creationId xmlns:p14="http://schemas.microsoft.com/office/powerpoint/2010/main" val="6447667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Good Measurements Cap Visualization</a:t>
            </a:r>
            <a:endParaRPr lang="en-US" dirty="0"/>
          </a:p>
        </p:txBody>
      </p:sp>
      <p:sp>
        <p:nvSpPr>
          <p:cNvPr id="3" name="Content Placeholder 2"/>
          <p:cNvSpPr>
            <a:spLocks noGrp="1"/>
          </p:cNvSpPr>
          <p:nvPr>
            <p:ph sz="half" idx="1"/>
          </p:nvPr>
        </p:nvSpPr>
        <p:spPr>
          <a:xfrm>
            <a:off x="1" y="1041400"/>
            <a:ext cx="6105524" cy="5816600"/>
          </a:xfrm>
        </p:spPr>
        <p:txBody>
          <a:bodyPr>
            <a:noAutofit/>
          </a:bodyPr>
          <a:lstStyle/>
          <a:p>
            <a:r>
              <a:rPr lang="en-US" sz="2000" smtClean="0"/>
              <a:t>NeuroDOT has a visualization for displaying a map of noisy channels filtering on the cap grid, </a:t>
            </a:r>
            <a:r>
              <a:rPr lang="en-US" sz="2000" smtClean="0">
                <a:solidFill>
                  <a:srgbClr val="00B050"/>
                </a:solidFill>
              </a:rPr>
              <a:t>PlotCapGoodMeas</a:t>
            </a:r>
            <a:r>
              <a:rPr lang="en-US" sz="2000" smtClean="0"/>
              <a:t>, which has two modes for the </a:t>
            </a:r>
            <a:r>
              <a:rPr lang="en-US" sz="2000" smtClean="0">
                <a:solidFill>
                  <a:srgbClr val="00B050"/>
                </a:solidFill>
              </a:rPr>
              <a:t>params.mode</a:t>
            </a:r>
            <a:r>
              <a:rPr lang="en-US" sz="2000" smtClean="0"/>
              <a:t> input: </a:t>
            </a:r>
            <a:r>
              <a:rPr lang="en-US" sz="2000" smtClean="0">
                <a:solidFill>
                  <a:srgbClr val="00B050"/>
                </a:solidFill>
              </a:rPr>
              <a:t>'good'</a:t>
            </a:r>
            <a:r>
              <a:rPr lang="en-US" sz="2000" smtClean="0"/>
              <a:t> and </a:t>
            </a:r>
            <a:r>
              <a:rPr lang="en-US" sz="2000" smtClean="0">
                <a:solidFill>
                  <a:srgbClr val="00B050"/>
                </a:solidFill>
              </a:rPr>
              <a:t>'bad'</a:t>
            </a:r>
            <a:r>
              <a:rPr lang="en-US" sz="2000" smtClean="0"/>
              <a:t>. Let's compare these for our </a:t>
            </a:r>
            <a:r>
              <a:rPr lang="en-US" sz="2000" smtClean="0">
                <a:solidFill>
                  <a:srgbClr val="00B050"/>
                </a:solidFill>
              </a:rPr>
              <a:t>HW1</a:t>
            </a:r>
            <a:r>
              <a:rPr lang="en-US" sz="2000" smtClean="0"/>
              <a:t> and </a:t>
            </a:r>
            <a:r>
              <a:rPr lang="en-US" sz="2000" smtClean="0">
                <a:solidFill>
                  <a:srgbClr val="00B050"/>
                </a:solidFill>
              </a:rPr>
              <a:t>Noisy</a:t>
            </a:r>
            <a:r>
              <a:rPr lang="en-US" sz="2000" smtClean="0"/>
              <a:t> data sets, first in </a:t>
            </a:r>
            <a:r>
              <a:rPr lang="en-US" sz="2000" smtClean="0">
                <a:solidFill>
                  <a:srgbClr val="00B050"/>
                </a:solidFill>
              </a:rPr>
              <a:t>'good'</a:t>
            </a:r>
            <a:r>
              <a:rPr lang="en-US" sz="2000" smtClean="0"/>
              <a:t> mode:</a:t>
            </a:r>
            <a:br>
              <a:rPr lang="en-US" sz="2000" smtClean="0"/>
            </a:br>
            <a:r>
              <a:rPr lang="en-US" sz="2000" smtClean="0">
                <a:solidFill>
                  <a:srgbClr val="00B0F0"/>
                </a:solidFill>
              </a:rPr>
              <a:t/>
            </a:r>
            <a:br>
              <a:rPr lang="en-US" sz="2000" smtClean="0">
                <a:solidFill>
                  <a:srgbClr val="00B0F0"/>
                </a:solidFill>
              </a:rPr>
            </a:br>
            <a:r>
              <a:rPr lang="en-US" sz="2000" smtClean="0">
                <a:solidFill>
                  <a:srgbClr val="00B0F0"/>
                </a:solidFill>
              </a:rPr>
              <a:t>params.mode = 'good';</a:t>
            </a:r>
            <a:br>
              <a:rPr lang="en-US" sz="2000" smtClean="0">
                <a:solidFill>
                  <a:srgbClr val="00B0F0"/>
                </a:solidFill>
              </a:rPr>
            </a:br>
            <a:r>
              <a:rPr lang="en-US" sz="2000" smtClean="0">
                <a:solidFill>
                  <a:srgbClr val="00B0F0"/>
                </a:solidFill>
              </a:rPr>
              <a:t>params.rlimits = [10, 16; 27, 33; 36, 42; 44, 50];</a:t>
            </a:r>
            <a:br>
              <a:rPr lang="en-US" sz="2000" smtClean="0">
                <a:solidFill>
                  <a:srgbClr val="00B0F0"/>
                </a:solidFill>
              </a:rPr>
            </a:br>
            <a:r>
              <a:rPr lang="en-US" sz="2000" smtClean="0">
                <a:solidFill>
                  <a:srgbClr val="00B0F0"/>
                </a:solidFill>
              </a:rPr>
              <a:t>PlotCapGoodMeas(hw1.info, params)</a:t>
            </a:r>
            <a:br>
              <a:rPr lang="en-US" sz="2000" smtClean="0">
                <a:solidFill>
                  <a:srgbClr val="00B0F0"/>
                </a:solidFill>
              </a:rPr>
            </a:br>
            <a:r>
              <a:rPr lang="en-US" sz="2000" smtClean="0">
                <a:solidFill>
                  <a:srgbClr val="00B0F0"/>
                </a:solidFill>
              </a:rPr>
              <a:t>PlotCapGoodMeas(noisy.info, params)</a:t>
            </a:r>
            <a:r>
              <a:rPr lang="en-US" sz="2000">
                <a:solidFill>
                  <a:schemeClr val="tx1"/>
                </a:solidFill>
              </a:rPr>
              <a:t/>
            </a:r>
            <a:br>
              <a:rPr lang="en-US" sz="2000">
                <a:solidFill>
                  <a:schemeClr val="tx1"/>
                </a:solidFill>
              </a:rPr>
            </a:br>
            <a:endParaRPr lang="en-US" sz="2000">
              <a:solidFill>
                <a:schemeClr val="tx1"/>
              </a:solidFill>
            </a:endParaRPr>
          </a:p>
          <a:p>
            <a:r>
              <a:rPr lang="en-US" sz="2000" smtClean="0">
                <a:solidFill>
                  <a:schemeClr val="tx1"/>
                </a:solidFill>
              </a:rPr>
              <a:t>Here </a:t>
            </a:r>
            <a:r>
              <a:rPr lang="en-US" sz="2000">
                <a:solidFill>
                  <a:schemeClr val="tx1"/>
                </a:solidFill>
              </a:rPr>
              <a:t>we see on the Good </a:t>
            </a:r>
            <a:r>
              <a:rPr lang="en-US" sz="2000" smtClean="0">
                <a:solidFill>
                  <a:schemeClr val="tx1"/>
                </a:solidFill>
              </a:rPr>
              <a:t>Measurements (GM) </a:t>
            </a:r>
            <a:r>
              <a:rPr lang="en-US" sz="2000">
                <a:solidFill>
                  <a:schemeClr val="tx1"/>
                </a:solidFill>
              </a:rPr>
              <a:t>plot that </a:t>
            </a:r>
            <a:r>
              <a:rPr lang="en-US" sz="2000">
                <a:solidFill>
                  <a:srgbClr val="00B050"/>
                </a:solidFill>
              </a:rPr>
              <a:t>HW1 </a:t>
            </a:r>
            <a:r>
              <a:rPr lang="en-US" sz="2000">
                <a:solidFill>
                  <a:schemeClr val="tx1"/>
                </a:solidFill>
              </a:rPr>
              <a:t>has retained more </a:t>
            </a:r>
            <a:r>
              <a:rPr lang="en-US" sz="2000" smtClean="0">
                <a:solidFill>
                  <a:schemeClr val="tx1"/>
                </a:solidFill>
              </a:rPr>
              <a:t>channels in all radius groups above [10, 16]. </a:t>
            </a:r>
            <a:r>
              <a:rPr lang="en-US" sz="2000">
                <a:solidFill>
                  <a:schemeClr val="tx1"/>
                </a:solidFill>
              </a:rPr>
              <a:t>We can see this reflected in the less dense grid for the </a:t>
            </a:r>
            <a:r>
              <a:rPr lang="en-US" sz="2000">
                <a:solidFill>
                  <a:srgbClr val="00B050"/>
                </a:solidFill>
              </a:rPr>
              <a:t>Noisy</a:t>
            </a:r>
            <a:r>
              <a:rPr lang="en-US" sz="2000">
                <a:solidFill>
                  <a:schemeClr val="tx1"/>
                </a:solidFill>
              </a:rPr>
              <a:t> data</a:t>
            </a:r>
            <a:r>
              <a:rPr lang="en-US" sz="2000" smtClean="0">
                <a:solidFill>
                  <a:schemeClr val="tx1"/>
                </a:solidFill>
              </a:rPr>
              <a:t>.</a:t>
            </a:r>
            <a:endParaRPr lang="en-US" sz="2000">
              <a:solidFill>
                <a:schemeClr val="tx1"/>
              </a:solidFill>
            </a:endParaRPr>
          </a:p>
        </p:txBody>
      </p:sp>
      <p:pic>
        <p:nvPicPr>
          <p:cNvPr id="4" name="Picture 3"/>
          <p:cNvPicPr>
            <a:picLocks noChangeAspect="1"/>
          </p:cNvPicPr>
          <p:nvPr/>
        </p:nvPicPr>
        <p:blipFill>
          <a:blip r:embed="rId3"/>
          <a:stretch>
            <a:fillRect/>
          </a:stretch>
        </p:blipFill>
        <p:spPr>
          <a:xfrm>
            <a:off x="6105525" y="1776412"/>
            <a:ext cx="5986272" cy="4114800"/>
          </a:xfrm>
          <a:prstGeom prst="rect">
            <a:avLst/>
          </a:prstGeom>
        </p:spPr>
      </p:pic>
      <p:sp>
        <p:nvSpPr>
          <p:cNvPr id="9" name="TextBox 8"/>
          <p:cNvSpPr txBox="1"/>
          <p:nvPr/>
        </p:nvSpPr>
        <p:spPr>
          <a:xfrm>
            <a:off x="6249455" y="3495351"/>
            <a:ext cx="654345" cy="369332"/>
          </a:xfrm>
          <a:prstGeom prst="rect">
            <a:avLst/>
          </a:prstGeom>
          <a:noFill/>
        </p:spPr>
        <p:txBody>
          <a:bodyPr wrap="none" rtlCol="0">
            <a:spAutoFit/>
          </a:bodyPr>
          <a:lstStyle/>
          <a:p>
            <a:pPr algn="ctr"/>
            <a:r>
              <a:rPr lang="en-US" smtClean="0">
                <a:solidFill>
                  <a:srgbClr val="FF0000"/>
                </a:solidFill>
              </a:rPr>
              <a:t>HW1</a:t>
            </a:r>
            <a:endParaRPr lang="en-US">
              <a:solidFill>
                <a:srgbClr val="FF0000"/>
              </a:solidFill>
            </a:endParaRPr>
          </a:p>
        </p:txBody>
      </p:sp>
      <p:sp>
        <p:nvSpPr>
          <p:cNvPr id="10" name="TextBox 9"/>
          <p:cNvSpPr txBox="1"/>
          <p:nvPr/>
        </p:nvSpPr>
        <p:spPr>
          <a:xfrm>
            <a:off x="6206659" y="5526133"/>
            <a:ext cx="728083" cy="369332"/>
          </a:xfrm>
          <a:prstGeom prst="rect">
            <a:avLst/>
          </a:prstGeom>
          <a:noFill/>
        </p:spPr>
        <p:txBody>
          <a:bodyPr wrap="none" rtlCol="0">
            <a:spAutoFit/>
          </a:bodyPr>
          <a:lstStyle/>
          <a:p>
            <a:pPr algn="ctr"/>
            <a:r>
              <a:rPr lang="en-US" smtClean="0">
                <a:solidFill>
                  <a:srgbClr val="FF0000"/>
                </a:solidFill>
              </a:rPr>
              <a:t>Noisy</a:t>
            </a:r>
            <a:endParaRPr lang="en-US">
              <a:solidFill>
                <a:srgbClr val="FF0000"/>
              </a:solidFill>
            </a:endParaRPr>
          </a:p>
        </p:txBody>
      </p:sp>
      <p:sp>
        <p:nvSpPr>
          <p:cNvPr id="11" name="Oval 10"/>
          <p:cNvSpPr/>
          <p:nvPr/>
        </p:nvSpPr>
        <p:spPr>
          <a:xfrm>
            <a:off x="9118600" y="4693767"/>
            <a:ext cx="1803400" cy="1044065"/>
          </a:xfrm>
          <a:prstGeom prst="ellipse">
            <a:avLst/>
          </a:prstGeom>
          <a:noFill/>
          <a:ln w="381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Oval 11"/>
          <p:cNvSpPr/>
          <p:nvPr/>
        </p:nvSpPr>
        <p:spPr>
          <a:xfrm>
            <a:off x="6768876" y="4583605"/>
            <a:ext cx="1041624" cy="1044065"/>
          </a:xfrm>
          <a:prstGeom prst="ellipse">
            <a:avLst/>
          </a:prstGeom>
          <a:noFill/>
          <a:ln w="381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Oval 12"/>
          <p:cNvSpPr/>
          <p:nvPr/>
        </p:nvSpPr>
        <p:spPr>
          <a:xfrm>
            <a:off x="9118600" y="2280767"/>
            <a:ext cx="1803400" cy="1044065"/>
          </a:xfrm>
          <a:prstGeom prst="ellipse">
            <a:avLst/>
          </a:prstGeom>
          <a:noFill/>
          <a:ln w="381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Oval 13"/>
          <p:cNvSpPr/>
          <p:nvPr/>
        </p:nvSpPr>
        <p:spPr>
          <a:xfrm>
            <a:off x="6768876" y="2170605"/>
            <a:ext cx="1041624" cy="1044065"/>
          </a:xfrm>
          <a:prstGeom prst="ellipse">
            <a:avLst/>
          </a:prstGeom>
          <a:noFill/>
          <a:ln w="381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409617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107400" y="1764409"/>
            <a:ext cx="5986272" cy="4126992"/>
          </a:xfrm>
          <a:prstGeom prst="rect">
            <a:avLst/>
          </a:prstGeom>
        </p:spPr>
      </p:pic>
      <p:sp>
        <p:nvSpPr>
          <p:cNvPr id="2" name="Title 1"/>
          <p:cNvSpPr>
            <a:spLocks noGrp="1"/>
          </p:cNvSpPr>
          <p:nvPr>
            <p:ph type="title"/>
          </p:nvPr>
        </p:nvSpPr>
        <p:spPr>
          <a:xfrm>
            <a:off x="0" y="0"/>
            <a:ext cx="8596668" cy="1320800"/>
          </a:xfrm>
        </p:spPr>
        <p:txBody>
          <a:bodyPr/>
          <a:lstStyle/>
          <a:p>
            <a:r>
              <a:rPr lang="en-US" smtClean="0"/>
              <a:t>Bad Measurements Cap Visualization</a:t>
            </a:r>
            <a:endParaRPr lang="en-US" dirty="0"/>
          </a:p>
        </p:txBody>
      </p:sp>
      <p:sp>
        <p:nvSpPr>
          <p:cNvPr id="3" name="Content Placeholder 2"/>
          <p:cNvSpPr>
            <a:spLocks noGrp="1"/>
          </p:cNvSpPr>
          <p:nvPr>
            <p:ph sz="half" idx="1"/>
          </p:nvPr>
        </p:nvSpPr>
        <p:spPr>
          <a:xfrm>
            <a:off x="0" y="1805049"/>
            <a:ext cx="6005800" cy="3944112"/>
          </a:xfrm>
        </p:spPr>
        <p:txBody>
          <a:bodyPr>
            <a:noAutofit/>
          </a:bodyPr>
          <a:lstStyle/>
          <a:p>
            <a:r>
              <a:rPr lang="en-US" sz="2000">
                <a:solidFill>
                  <a:srgbClr val="00B0F0"/>
                </a:solidFill>
              </a:rPr>
              <a:t>params.mode ='bad</a:t>
            </a:r>
            <a:r>
              <a:rPr lang="en-US" sz="2000" smtClean="0">
                <a:solidFill>
                  <a:srgbClr val="00B0F0"/>
                </a:solidFill>
              </a:rPr>
              <a:t>';</a:t>
            </a:r>
            <a:br>
              <a:rPr lang="en-US" sz="2000" smtClean="0">
                <a:solidFill>
                  <a:srgbClr val="00B0F0"/>
                </a:solidFill>
              </a:rPr>
            </a:br>
            <a:r>
              <a:rPr lang="en-US" sz="2000" smtClean="0">
                <a:solidFill>
                  <a:srgbClr val="00B0F0"/>
                </a:solidFill>
              </a:rPr>
              <a:t>params.rlimits </a:t>
            </a:r>
            <a:r>
              <a:rPr lang="en-US" sz="2000">
                <a:solidFill>
                  <a:srgbClr val="00B0F0"/>
                </a:solidFill>
              </a:rPr>
              <a:t>= </a:t>
            </a:r>
            <a:r>
              <a:rPr lang="en-US" sz="2000" smtClean="0">
                <a:solidFill>
                  <a:srgbClr val="00B0F0"/>
                </a:solidFill>
              </a:rPr>
              <a:t>[10, 16; 27, 33; 36, 42];</a:t>
            </a:r>
            <a:r>
              <a:rPr lang="en-US" sz="2000">
                <a:solidFill>
                  <a:srgbClr val="00B0F0"/>
                </a:solidFill>
              </a:rPr>
              <a:t/>
            </a:r>
            <a:br>
              <a:rPr lang="en-US" sz="2000">
                <a:solidFill>
                  <a:srgbClr val="00B0F0"/>
                </a:solidFill>
              </a:rPr>
            </a:br>
            <a:r>
              <a:rPr lang="en-US" sz="2000" smtClean="0">
                <a:solidFill>
                  <a:srgbClr val="00B0F0"/>
                </a:solidFill>
              </a:rPr>
              <a:t>PlotCapGoodMeas(hw1.info</a:t>
            </a:r>
            <a:r>
              <a:rPr lang="en-US" sz="2000">
                <a:solidFill>
                  <a:srgbClr val="00B0F0"/>
                </a:solidFill>
              </a:rPr>
              <a:t>, </a:t>
            </a:r>
            <a:r>
              <a:rPr lang="en-US" sz="2000" smtClean="0">
                <a:solidFill>
                  <a:srgbClr val="00B0F0"/>
                </a:solidFill>
              </a:rPr>
              <a:t>params)</a:t>
            </a:r>
            <a:br>
              <a:rPr lang="en-US" sz="2000" smtClean="0">
                <a:solidFill>
                  <a:srgbClr val="00B0F0"/>
                </a:solidFill>
              </a:rPr>
            </a:br>
            <a:r>
              <a:rPr lang="en-US" sz="2000" smtClean="0">
                <a:solidFill>
                  <a:srgbClr val="00B0F0"/>
                </a:solidFill>
              </a:rPr>
              <a:t>PlotCapGoodMeas(noisy.info</a:t>
            </a:r>
            <a:r>
              <a:rPr lang="en-US" sz="2000">
                <a:solidFill>
                  <a:srgbClr val="00B0F0"/>
                </a:solidFill>
              </a:rPr>
              <a:t>, </a:t>
            </a:r>
            <a:r>
              <a:rPr lang="en-US" sz="2000" smtClean="0">
                <a:solidFill>
                  <a:srgbClr val="00B0F0"/>
                </a:solidFill>
              </a:rPr>
              <a:t>params)</a:t>
            </a:r>
            <a:r>
              <a:rPr lang="en-US" sz="2000" smtClean="0">
                <a:solidFill>
                  <a:schemeClr val="tx1"/>
                </a:solidFill>
              </a:rPr>
              <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Conversely, the Bad Measurements plot is more dense for the </a:t>
            </a:r>
            <a:r>
              <a:rPr lang="en-US" sz="2000" smtClean="0">
                <a:solidFill>
                  <a:srgbClr val="00B050"/>
                </a:solidFill>
              </a:rPr>
              <a:t>Noisy</a:t>
            </a:r>
            <a:r>
              <a:rPr lang="en-US" sz="2000" smtClean="0">
                <a:solidFill>
                  <a:schemeClr val="tx1"/>
                </a:solidFill>
              </a:rPr>
              <a:t> data, especially along the middle-right and top-right edge of the cap.</a:t>
            </a:r>
            <a:r>
              <a:rPr lang="en-US" sz="2000">
                <a:solidFill>
                  <a:srgbClr val="00B0F0"/>
                </a:solidFill>
              </a:rPr>
              <a:t/>
            </a:r>
            <a:br>
              <a:rPr lang="en-US" sz="2000">
                <a:solidFill>
                  <a:srgbClr val="00B0F0"/>
                </a:solidFill>
              </a:rPr>
            </a:br>
            <a:endParaRPr lang="en-US" sz="2000" smtClean="0">
              <a:solidFill>
                <a:srgbClr val="00B0F0"/>
              </a:solidFill>
            </a:endParaRPr>
          </a:p>
          <a:p>
            <a:r>
              <a:rPr lang="en-US" sz="2000" smtClean="0">
                <a:solidFill>
                  <a:schemeClr val="tx1"/>
                </a:solidFill>
              </a:rPr>
              <a:t>The thicker lines represent closer measurements.</a:t>
            </a:r>
            <a:endParaRPr lang="en-US" sz="2000">
              <a:solidFill>
                <a:schemeClr val="tx1"/>
              </a:solidFill>
            </a:endParaRPr>
          </a:p>
        </p:txBody>
      </p:sp>
      <p:sp>
        <p:nvSpPr>
          <p:cNvPr id="11" name="TextBox 10"/>
          <p:cNvSpPr txBox="1"/>
          <p:nvPr/>
        </p:nvSpPr>
        <p:spPr>
          <a:xfrm>
            <a:off x="6249455" y="3495351"/>
            <a:ext cx="654345" cy="369332"/>
          </a:xfrm>
          <a:prstGeom prst="rect">
            <a:avLst/>
          </a:prstGeom>
          <a:noFill/>
        </p:spPr>
        <p:txBody>
          <a:bodyPr wrap="none" rtlCol="0">
            <a:spAutoFit/>
          </a:bodyPr>
          <a:lstStyle/>
          <a:p>
            <a:pPr algn="ctr"/>
            <a:r>
              <a:rPr lang="en-US" smtClean="0">
                <a:solidFill>
                  <a:srgbClr val="FF0000"/>
                </a:solidFill>
              </a:rPr>
              <a:t>HW1</a:t>
            </a:r>
            <a:endParaRPr lang="en-US">
              <a:solidFill>
                <a:srgbClr val="FF0000"/>
              </a:solidFill>
            </a:endParaRPr>
          </a:p>
        </p:txBody>
      </p:sp>
      <p:sp>
        <p:nvSpPr>
          <p:cNvPr id="12" name="TextBox 11"/>
          <p:cNvSpPr txBox="1"/>
          <p:nvPr/>
        </p:nvSpPr>
        <p:spPr>
          <a:xfrm>
            <a:off x="6206659" y="5526133"/>
            <a:ext cx="728083" cy="369332"/>
          </a:xfrm>
          <a:prstGeom prst="rect">
            <a:avLst/>
          </a:prstGeom>
          <a:noFill/>
        </p:spPr>
        <p:txBody>
          <a:bodyPr wrap="none" rtlCol="0">
            <a:spAutoFit/>
          </a:bodyPr>
          <a:lstStyle/>
          <a:p>
            <a:pPr algn="ctr"/>
            <a:r>
              <a:rPr lang="en-US" smtClean="0">
                <a:solidFill>
                  <a:srgbClr val="FF0000"/>
                </a:solidFill>
              </a:rPr>
              <a:t>Noisy</a:t>
            </a:r>
            <a:endParaRPr lang="en-US">
              <a:solidFill>
                <a:srgbClr val="FF0000"/>
              </a:solidFill>
            </a:endParaRPr>
          </a:p>
        </p:txBody>
      </p:sp>
      <p:sp>
        <p:nvSpPr>
          <p:cNvPr id="13" name="Oval 12"/>
          <p:cNvSpPr/>
          <p:nvPr/>
        </p:nvSpPr>
        <p:spPr>
          <a:xfrm>
            <a:off x="9118600" y="4693767"/>
            <a:ext cx="1803400" cy="1044065"/>
          </a:xfrm>
          <a:prstGeom prst="ellipse">
            <a:avLst/>
          </a:prstGeom>
          <a:noFill/>
          <a:ln w="381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Oval 13"/>
          <p:cNvSpPr/>
          <p:nvPr/>
        </p:nvSpPr>
        <p:spPr>
          <a:xfrm>
            <a:off x="6768876" y="4583605"/>
            <a:ext cx="1041624" cy="1044065"/>
          </a:xfrm>
          <a:prstGeom prst="ellipse">
            <a:avLst/>
          </a:prstGeom>
          <a:noFill/>
          <a:ln w="381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Oval 14"/>
          <p:cNvSpPr/>
          <p:nvPr/>
        </p:nvSpPr>
        <p:spPr>
          <a:xfrm>
            <a:off x="9118600" y="2280767"/>
            <a:ext cx="1803400" cy="1044065"/>
          </a:xfrm>
          <a:prstGeom prst="ellipse">
            <a:avLst/>
          </a:prstGeom>
          <a:noFill/>
          <a:ln w="381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Oval 15"/>
          <p:cNvSpPr/>
          <p:nvPr/>
        </p:nvSpPr>
        <p:spPr>
          <a:xfrm>
            <a:off x="6768876" y="2170605"/>
            <a:ext cx="1041624" cy="1044065"/>
          </a:xfrm>
          <a:prstGeom prst="ellipse">
            <a:avLst/>
          </a:prstGeom>
          <a:noFill/>
          <a:ln w="381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014244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Tidying the Workspace</a:t>
            </a:r>
            <a:endParaRPr lang="en-US" dirty="0"/>
          </a:p>
        </p:txBody>
      </p:sp>
      <p:sp>
        <p:nvSpPr>
          <p:cNvPr id="3" name="Content Placeholder 2"/>
          <p:cNvSpPr>
            <a:spLocks noGrp="1"/>
          </p:cNvSpPr>
          <p:nvPr>
            <p:ph idx="1"/>
          </p:nvPr>
        </p:nvSpPr>
        <p:spPr/>
        <p:txBody>
          <a:bodyPr>
            <a:noAutofit/>
          </a:bodyPr>
          <a:lstStyle/>
          <a:p>
            <a:r>
              <a:rPr lang="en-US" sz="2000">
                <a:solidFill>
                  <a:schemeClr val="tx1"/>
                </a:solidFill>
              </a:rPr>
              <a:t>Let's clear unnecessary </a:t>
            </a:r>
            <a:r>
              <a:rPr lang="en-US" sz="2000">
                <a:solidFill>
                  <a:srgbClr val="00B050"/>
                </a:solidFill>
              </a:rPr>
              <a:t>params</a:t>
            </a:r>
            <a:r>
              <a:rPr lang="en-US" sz="2000">
                <a:solidFill>
                  <a:schemeClr val="tx1"/>
                </a:solidFill>
              </a:rPr>
              <a:t> </a:t>
            </a:r>
            <a:r>
              <a:rPr lang="en-US" sz="2000" smtClean="0">
                <a:solidFill>
                  <a:schemeClr val="tx1"/>
                </a:solidFill>
              </a:rPr>
              <a:t>fields and restore our radius limits:</a:t>
            </a:r>
            <a:r>
              <a:rPr lang="en-US" sz="2000">
                <a:solidFill>
                  <a:srgbClr val="00B0F0"/>
                </a:solidFill>
              </a:rPr>
              <a:t/>
            </a:r>
            <a:br>
              <a:rPr lang="en-US" sz="2000">
                <a:solidFill>
                  <a:srgbClr val="00B0F0"/>
                </a:solidFill>
              </a:rPr>
            </a:br>
            <a:r>
              <a:rPr lang="en-US" sz="2000">
                <a:solidFill>
                  <a:srgbClr val="00B0F0"/>
                </a:solidFill>
              </a:rPr>
              <a:t/>
            </a:r>
            <a:br>
              <a:rPr lang="en-US" sz="2000">
                <a:solidFill>
                  <a:srgbClr val="00B0F0"/>
                </a:solidFill>
              </a:rPr>
            </a:br>
            <a:r>
              <a:rPr lang="en-US" sz="2000" smtClean="0">
                <a:solidFill>
                  <a:srgbClr val="00B0F0"/>
                </a:solidFill>
              </a:rPr>
              <a:t>params.mode = </a:t>
            </a:r>
            <a:r>
              <a:rPr lang="en-US" sz="2000">
                <a:solidFill>
                  <a:srgbClr val="00B0F0"/>
                </a:solidFill>
              </a:rPr>
              <a:t>[];</a:t>
            </a:r>
            <a:br>
              <a:rPr lang="en-US" sz="2000">
                <a:solidFill>
                  <a:srgbClr val="00B0F0"/>
                </a:solidFill>
              </a:rPr>
            </a:br>
            <a:r>
              <a:rPr lang="en-US" sz="2000" smtClean="0">
                <a:solidFill>
                  <a:srgbClr val="00B0F0"/>
                </a:solidFill>
              </a:rPr>
              <a:t>params.rlimits </a:t>
            </a:r>
            <a:r>
              <a:rPr lang="en-US" sz="2000">
                <a:solidFill>
                  <a:srgbClr val="00B0F0"/>
                </a:solidFill>
              </a:rPr>
              <a:t>= </a:t>
            </a:r>
            <a:r>
              <a:rPr lang="en-US" sz="2000" smtClean="0">
                <a:solidFill>
                  <a:srgbClr val="00B0F0"/>
                </a:solidFill>
              </a:rPr>
              <a:t>[10, 16];</a:t>
            </a:r>
            <a:endParaRPr lang="en-US" sz="2000">
              <a:solidFill>
                <a:srgbClr val="00B0F0"/>
              </a:solidFill>
            </a:endParaRPr>
          </a:p>
        </p:txBody>
      </p:sp>
    </p:spTree>
    <p:extLst>
      <p:ext uri="{BB962C8B-B14F-4D97-AF65-F5344CB8AC3E}">
        <p14:creationId xmlns:p14="http://schemas.microsoft.com/office/powerpoint/2010/main" val="1269557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Linear Detrending</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7" name="Picture 36"/>
          <p:cNvPicPr>
            <a:picLocks noChangeAspect="1"/>
          </p:cNvPicPr>
          <p:nvPr/>
        </p:nvPicPr>
        <p:blipFill>
          <a:blip r:embed="rId2"/>
          <a:stretch>
            <a:fillRect/>
          </a:stretch>
        </p:blipFill>
        <p:spPr>
          <a:xfrm>
            <a:off x="10198100" y="1021983"/>
            <a:ext cx="1333500" cy="997744"/>
          </a:xfrm>
          <a:prstGeom prst="rect">
            <a:avLst/>
          </a:prstGeom>
        </p:spPr>
      </p:pic>
      <p:cxnSp>
        <p:nvCxnSpPr>
          <p:cNvPr id="44" name="Straight Arrow Connector 43"/>
          <p:cNvCxnSpPr>
            <a:endCxn id="37"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1004573" y="1608304"/>
            <a:ext cx="1331119" cy="997744"/>
          </a:xfrm>
          <a:prstGeom prst="rect">
            <a:avLst/>
          </a:prstGeom>
        </p:spPr>
      </p:pic>
      <p:cxnSp>
        <p:nvCxnSpPr>
          <p:cNvPr id="46" name="Straight Arrow Connector 45"/>
          <p:cNvCxnSpPr>
            <a:endCxn id="45" idx="3"/>
          </p:cNvCxnSpPr>
          <p:nvPr/>
        </p:nvCxnSpPr>
        <p:spPr>
          <a:xfrm flipH="1">
            <a:off x="2335692" y="2107176"/>
            <a:ext cx="249408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rotWithShape="1">
          <a:blip r:embed="rId4"/>
          <a:srcRect b="55495"/>
          <a:stretch/>
        </p:blipFill>
        <p:spPr>
          <a:xfrm>
            <a:off x="7776586" y="1890700"/>
            <a:ext cx="2338388" cy="715348"/>
          </a:xfrm>
          <a:prstGeom prst="rect">
            <a:avLst/>
          </a:prstGeom>
        </p:spPr>
      </p:pic>
      <p:pic>
        <p:nvPicPr>
          <p:cNvPr id="48" name="Picture 47"/>
          <p:cNvPicPr>
            <a:picLocks noChangeAspect="1"/>
          </p:cNvPicPr>
          <p:nvPr/>
        </p:nvPicPr>
        <p:blipFill rotWithShape="1">
          <a:blip r:embed="rId5"/>
          <a:srcRect b="54932"/>
          <a:stretch/>
        </p:blipFill>
        <p:spPr>
          <a:xfrm>
            <a:off x="7776586" y="2601161"/>
            <a:ext cx="2338388" cy="726539"/>
          </a:xfrm>
          <a:prstGeom prst="rect">
            <a:avLst/>
          </a:prstGeom>
        </p:spPr>
      </p:pic>
      <p:cxnSp>
        <p:nvCxnSpPr>
          <p:cNvPr id="49" name="Straight Arrow Connector 48"/>
          <p:cNvCxnSpPr>
            <a:stCxn id="23" idx="3"/>
          </p:cNvCxnSpPr>
          <p:nvPr/>
        </p:nvCxnSpPr>
        <p:spPr>
          <a:xfrm>
            <a:off x="7362235" y="2645609"/>
            <a:ext cx="41435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8260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a:t>Preprocessing </a:t>
            </a:r>
            <a:r>
              <a:rPr lang="en-US" smtClean="0"/>
              <a:t>Pipeline Flowchart</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14778524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Linear Detrending</a:t>
            </a:r>
            <a:endParaRPr lang="en-US" dirty="0"/>
          </a:p>
        </p:txBody>
      </p:sp>
      <p:sp>
        <p:nvSpPr>
          <p:cNvPr id="3" name="Content Placeholder 2"/>
          <p:cNvSpPr>
            <a:spLocks noGrp="1"/>
          </p:cNvSpPr>
          <p:nvPr>
            <p:ph idx="1"/>
          </p:nvPr>
        </p:nvSpPr>
        <p:spPr>
          <a:xfrm>
            <a:off x="677334" y="1816101"/>
            <a:ext cx="9647766" cy="4225262"/>
          </a:xfrm>
        </p:spPr>
        <p:txBody>
          <a:bodyPr>
            <a:normAutofit/>
          </a:bodyPr>
          <a:lstStyle/>
          <a:p>
            <a:r>
              <a:rPr lang="en-US" sz="2000"/>
              <a:t>T</a:t>
            </a:r>
            <a:r>
              <a:rPr lang="en-US" sz="2000" smtClean="0"/>
              <a:t>he next step is an easy one!</a:t>
            </a:r>
          </a:p>
          <a:p>
            <a:endParaRPr lang="en-US" sz="2000"/>
          </a:p>
          <a:p>
            <a:r>
              <a:rPr lang="en-US" sz="2000" smtClean="0"/>
              <a:t>Linear detrending removes the linear component of the signal, or in other words, it flattens out long-term drift. This an optional step in the pipeline.</a:t>
            </a:r>
          </a:p>
          <a:p>
            <a:endParaRPr lang="en-US" sz="2000"/>
          </a:p>
          <a:p>
            <a:r>
              <a:rPr lang="en-US" sz="2000" smtClean="0"/>
              <a:t>We can use MATLAB's </a:t>
            </a:r>
            <a:r>
              <a:rPr lang="en-US" sz="2000" smtClean="0">
                <a:solidFill>
                  <a:srgbClr val="00B050"/>
                </a:solidFill>
              </a:rPr>
              <a:t>detrend</a:t>
            </a:r>
            <a:r>
              <a:rPr lang="en-US" sz="2000" smtClean="0">
                <a:solidFill>
                  <a:srgbClr val="92D050"/>
                </a:solidFill>
              </a:rPr>
              <a:t> </a:t>
            </a:r>
            <a:r>
              <a:rPr lang="en-US" sz="2000" smtClean="0"/>
              <a:t>function on the transpose of </a:t>
            </a:r>
            <a:r>
              <a:rPr lang="en-US" sz="2000" smtClean="0">
                <a:solidFill>
                  <a:srgbClr val="00B050"/>
                </a:solidFill>
              </a:rPr>
              <a:t>data</a:t>
            </a:r>
            <a:r>
              <a:rPr lang="en-US" sz="2000" smtClean="0"/>
              <a:t>, and take the transpose of that result to maintain </a:t>
            </a:r>
            <a:r>
              <a:rPr lang="en-US" sz="2000" smtClean="0">
                <a:solidFill>
                  <a:srgbClr val="00B050"/>
                </a:solidFill>
              </a:rPr>
              <a:t>data</a:t>
            </a:r>
            <a:r>
              <a:rPr lang="en-US" sz="2000" smtClean="0"/>
              <a:t>'s MEAS x TIME shape:</a:t>
            </a:r>
            <a:br>
              <a:rPr lang="en-US" sz="2000" smtClean="0"/>
            </a:br>
            <a:r>
              <a:rPr lang="en-US" sz="2000" smtClean="0"/>
              <a:t/>
            </a:r>
            <a:br>
              <a:rPr lang="en-US" sz="2000" smtClean="0"/>
            </a:br>
            <a:r>
              <a:rPr lang="en-US" sz="2000">
                <a:solidFill>
                  <a:srgbClr val="00B0F0"/>
                </a:solidFill>
              </a:rPr>
              <a:t>hw1.ddata </a:t>
            </a:r>
            <a:r>
              <a:rPr lang="en-US" sz="2000" smtClean="0">
                <a:solidFill>
                  <a:srgbClr val="00B0F0"/>
                </a:solidFill>
              </a:rPr>
              <a:t>= </a:t>
            </a:r>
            <a:r>
              <a:rPr lang="en-US" sz="2000">
                <a:solidFill>
                  <a:srgbClr val="00B0F0"/>
                </a:solidFill>
              </a:rPr>
              <a:t>detrend(hw1.lmdata</a:t>
            </a:r>
            <a:r>
              <a:rPr lang="en-US" sz="2000" smtClean="0">
                <a:solidFill>
                  <a:srgbClr val="00B0F0"/>
                </a:solidFill>
              </a:rPr>
              <a:t>')';</a:t>
            </a:r>
          </a:p>
        </p:txBody>
      </p:sp>
    </p:spTree>
    <p:extLst>
      <p:ext uri="{BB962C8B-B14F-4D97-AF65-F5344CB8AC3E}">
        <p14:creationId xmlns:p14="http://schemas.microsoft.com/office/powerpoint/2010/main" val="5167181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06631" y="248920"/>
            <a:ext cx="4267200" cy="6461760"/>
          </a:xfrm>
          <a:prstGeom prst="rect">
            <a:avLst/>
          </a:prstGeom>
        </p:spPr>
      </p:pic>
      <p:sp>
        <p:nvSpPr>
          <p:cNvPr id="2" name="Title 1"/>
          <p:cNvSpPr>
            <a:spLocks noGrp="1"/>
          </p:cNvSpPr>
          <p:nvPr>
            <p:ph type="title"/>
          </p:nvPr>
        </p:nvSpPr>
        <p:spPr>
          <a:xfrm>
            <a:off x="0" y="4119"/>
            <a:ext cx="8596668" cy="1320800"/>
          </a:xfrm>
        </p:spPr>
        <p:txBody>
          <a:bodyPr/>
          <a:lstStyle/>
          <a:p>
            <a:r>
              <a:rPr lang="en-US" smtClean="0"/>
              <a:t>Visualizing Detrending</a:t>
            </a:r>
            <a:endParaRPr lang="en-US" dirty="0"/>
          </a:p>
        </p:txBody>
      </p:sp>
      <p:sp>
        <p:nvSpPr>
          <p:cNvPr id="3" name="Content Placeholder 2"/>
          <p:cNvSpPr>
            <a:spLocks noGrp="1"/>
          </p:cNvSpPr>
          <p:nvPr>
            <p:ph sz="half" idx="1"/>
          </p:nvPr>
        </p:nvSpPr>
        <p:spPr>
          <a:xfrm>
            <a:off x="141678" y="1324918"/>
            <a:ext cx="6487721" cy="5385761"/>
          </a:xfrm>
        </p:spPr>
        <p:txBody>
          <a:bodyPr>
            <a:noAutofit/>
          </a:bodyPr>
          <a:lstStyle/>
          <a:p>
            <a:r>
              <a:rPr lang="en-US" sz="2000" smtClean="0">
                <a:solidFill>
                  <a:schemeClr val="tx1"/>
                </a:solidFill>
              </a:rPr>
              <a:t>This is best visualized with a mean time trace for the </a:t>
            </a:r>
            <a:r>
              <a:rPr lang="en-US" sz="2000" smtClean="0">
                <a:solidFill>
                  <a:srgbClr val="00B050"/>
                </a:solidFill>
              </a:rPr>
              <a:t>r2d = [10, 16]</a:t>
            </a:r>
            <a:r>
              <a:rPr lang="en-US" sz="2000" smtClean="0">
                <a:solidFill>
                  <a:schemeClr val="tx1"/>
                </a:solidFill>
              </a:rPr>
              <a:t>, </a:t>
            </a:r>
            <a:r>
              <a:rPr lang="en-US" sz="2000" smtClean="0">
                <a:solidFill>
                  <a:srgbClr val="00B050"/>
                </a:solidFill>
              </a:rPr>
              <a:t>WL2</a:t>
            </a:r>
            <a:r>
              <a:rPr lang="en-US" sz="2000" smtClean="0">
                <a:solidFill>
                  <a:schemeClr val="tx1"/>
                </a:solidFill>
              </a:rPr>
              <a:t> group that we care about, using </a:t>
            </a:r>
            <a:r>
              <a:rPr lang="en-US" sz="2000" smtClean="0">
                <a:solidFill>
                  <a:srgbClr val="00B050"/>
                </a:solidFill>
              </a:rPr>
              <a:t>PlotTimeTraceMean</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PlotTimeTraceMean(hw1.lmdata</a:t>
            </a:r>
            <a:r>
              <a:rPr lang="en-US" sz="2000">
                <a:solidFill>
                  <a:srgbClr val="00B0F0"/>
                </a:solidFill>
              </a:rPr>
              <a:t>, hw1.info, </a:t>
            </a:r>
            <a:r>
              <a:rPr lang="en-US" sz="2000" smtClean="0">
                <a:solidFill>
                  <a:srgbClr val="00B0F0"/>
                </a:solidFill>
              </a:rPr>
              <a:t>params)</a:t>
            </a:r>
            <a:br>
              <a:rPr lang="en-US" sz="2000" smtClean="0">
                <a:solidFill>
                  <a:srgbClr val="00B0F0"/>
                </a:solidFill>
              </a:rPr>
            </a:br>
            <a:r>
              <a:rPr lang="en-US" sz="2000" smtClean="0">
                <a:solidFill>
                  <a:srgbClr val="00B0F0"/>
                </a:solidFill>
              </a:rPr>
              <a:t>PlotTimeTraceMean(hw1.ddata, </a:t>
            </a:r>
            <a:r>
              <a:rPr lang="en-US" sz="2000">
                <a:solidFill>
                  <a:srgbClr val="00B0F0"/>
                </a:solidFill>
              </a:rPr>
              <a:t>hw1.info, params</a:t>
            </a:r>
            <a:r>
              <a:rPr lang="en-US" sz="2000" smtClean="0">
                <a:solidFill>
                  <a:srgbClr val="00B0F0"/>
                </a:solidFill>
              </a:rPr>
              <a:t>)</a:t>
            </a:r>
          </a:p>
          <a:p>
            <a:endParaRPr lang="en-US" sz="2000">
              <a:solidFill>
                <a:schemeClr val="tx1"/>
              </a:solidFill>
            </a:endParaRPr>
          </a:p>
          <a:p>
            <a:r>
              <a:rPr lang="en-US" sz="2000" smtClean="0">
                <a:solidFill>
                  <a:schemeClr val="tx1"/>
                </a:solidFill>
              </a:rPr>
              <a:t>As we see from the red lines, the result clearly shows the removal of a trend.</a:t>
            </a:r>
          </a:p>
          <a:p>
            <a:endParaRPr lang="en-US" sz="2000">
              <a:solidFill>
                <a:schemeClr val="tx1"/>
              </a:solidFill>
            </a:endParaRPr>
          </a:p>
          <a:p>
            <a:r>
              <a:rPr lang="en-US" sz="2000">
                <a:solidFill>
                  <a:schemeClr val="tx1"/>
                </a:solidFill>
              </a:rPr>
              <a:t>The NeuroDOT 2 </a:t>
            </a:r>
            <a:r>
              <a:rPr lang="en-US" sz="2000" smtClean="0">
                <a:solidFill>
                  <a:schemeClr val="tx1"/>
                </a:solidFill>
              </a:rPr>
              <a:t>version, </a:t>
            </a:r>
            <a:r>
              <a:rPr lang="en-US" sz="2000">
                <a:solidFill>
                  <a:srgbClr val="00B050"/>
                </a:solidFill>
              </a:rPr>
              <a:t>detrend_tts</a:t>
            </a:r>
            <a:r>
              <a:rPr lang="en-US" sz="2000" smtClean="0">
                <a:solidFill>
                  <a:schemeClr val="tx1"/>
                </a:solidFill>
              </a:rPr>
              <a:t>, ensures compatibility with NeuroDOT data structures. Let's run it on </a:t>
            </a:r>
            <a:r>
              <a:rPr lang="en-US" sz="2000">
                <a:solidFill>
                  <a:schemeClr val="tx1"/>
                </a:solidFill>
              </a:rPr>
              <a:t>the </a:t>
            </a:r>
            <a:r>
              <a:rPr lang="en-US" sz="2000">
                <a:solidFill>
                  <a:srgbClr val="00B050"/>
                </a:solidFill>
              </a:rPr>
              <a:t>Noisy</a:t>
            </a:r>
            <a:r>
              <a:rPr lang="en-US" sz="2000">
                <a:solidFill>
                  <a:schemeClr val="tx1"/>
                </a:solidFill>
              </a:rPr>
              <a:t> </a:t>
            </a:r>
            <a:r>
              <a:rPr lang="en-US" sz="2000" smtClean="0">
                <a:solidFill>
                  <a:schemeClr val="tx1"/>
                </a:solidFill>
              </a:rPr>
              <a:t>data:</a:t>
            </a:r>
            <a:r>
              <a:rPr lang="en-US" sz="2000">
                <a:solidFill>
                  <a:schemeClr val="tx1"/>
                </a:solidFill>
              </a:rPr>
              <a:t/>
            </a:r>
            <a:br>
              <a:rPr lang="en-US" sz="2000">
                <a:solidFill>
                  <a:schemeClr val="tx1"/>
                </a:solidFill>
              </a:rPr>
            </a:br>
            <a:r>
              <a:rPr lang="en-US" sz="2000">
                <a:solidFill>
                  <a:schemeClr val="tx1"/>
                </a:solidFill>
              </a:rPr>
              <a:t/>
            </a:r>
            <a:br>
              <a:rPr lang="en-US" sz="2000">
                <a:solidFill>
                  <a:schemeClr val="tx1"/>
                </a:solidFill>
              </a:rPr>
            </a:br>
            <a:r>
              <a:rPr lang="en-US" sz="2000">
                <a:solidFill>
                  <a:srgbClr val="00B0F0"/>
                </a:solidFill>
              </a:rPr>
              <a:t>noisy.ddata = detrend_tts(noisy.lmdata);</a:t>
            </a:r>
          </a:p>
          <a:p>
            <a:endParaRPr lang="en-US" sz="2000" smtClean="0">
              <a:solidFill>
                <a:schemeClr val="tx1"/>
              </a:solidFill>
            </a:endParaRPr>
          </a:p>
        </p:txBody>
      </p:sp>
      <p:sp>
        <p:nvSpPr>
          <p:cNvPr id="6" name="TextBox 5"/>
          <p:cNvSpPr txBox="1"/>
          <p:nvPr/>
        </p:nvSpPr>
        <p:spPr>
          <a:xfrm>
            <a:off x="6380540" y="134549"/>
            <a:ext cx="1309974" cy="646331"/>
          </a:xfrm>
          <a:prstGeom prst="rect">
            <a:avLst/>
          </a:prstGeom>
          <a:noFill/>
        </p:spPr>
        <p:txBody>
          <a:bodyPr wrap="none" rtlCol="0">
            <a:spAutoFit/>
          </a:bodyPr>
          <a:lstStyle/>
          <a:p>
            <a:pPr algn="ctr"/>
            <a:r>
              <a:rPr lang="en-US" smtClean="0">
                <a:solidFill>
                  <a:srgbClr val="FF0000"/>
                </a:solidFill>
              </a:rPr>
              <a:t>Before</a:t>
            </a:r>
          </a:p>
          <a:p>
            <a:r>
              <a:rPr lang="en-US" smtClean="0">
                <a:solidFill>
                  <a:srgbClr val="FF0000"/>
                </a:solidFill>
              </a:rPr>
              <a:t>detrending</a:t>
            </a:r>
            <a:endParaRPr lang="en-US">
              <a:solidFill>
                <a:srgbClr val="FF0000"/>
              </a:solidFill>
            </a:endParaRPr>
          </a:p>
        </p:txBody>
      </p:sp>
      <p:sp>
        <p:nvSpPr>
          <p:cNvPr id="7" name="TextBox 6"/>
          <p:cNvSpPr txBox="1"/>
          <p:nvPr/>
        </p:nvSpPr>
        <p:spPr>
          <a:xfrm>
            <a:off x="6386555" y="3479800"/>
            <a:ext cx="1309974" cy="646331"/>
          </a:xfrm>
          <a:prstGeom prst="rect">
            <a:avLst/>
          </a:prstGeom>
          <a:noFill/>
        </p:spPr>
        <p:txBody>
          <a:bodyPr wrap="none" rtlCol="0">
            <a:spAutoFit/>
          </a:bodyPr>
          <a:lstStyle/>
          <a:p>
            <a:pPr algn="ctr"/>
            <a:r>
              <a:rPr lang="en-US" smtClean="0">
                <a:solidFill>
                  <a:srgbClr val="FF0000"/>
                </a:solidFill>
              </a:rPr>
              <a:t>After</a:t>
            </a:r>
          </a:p>
          <a:p>
            <a:pPr algn="ctr"/>
            <a:r>
              <a:rPr lang="en-US" smtClean="0">
                <a:solidFill>
                  <a:srgbClr val="FF0000"/>
                </a:solidFill>
              </a:rPr>
              <a:t>detrending</a:t>
            </a:r>
            <a:endParaRPr lang="en-US">
              <a:solidFill>
                <a:srgbClr val="FF0000"/>
              </a:solidFill>
            </a:endParaRPr>
          </a:p>
        </p:txBody>
      </p:sp>
      <p:cxnSp>
        <p:nvCxnSpPr>
          <p:cNvPr id="9" name="Straight Connector 8"/>
          <p:cNvCxnSpPr/>
          <p:nvPr/>
        </p:nvCxnSpPr>
        <p:spPr>
          <a:xfrm flipV="1">
            <a:off x="8165314" y="1738549"/>
            <a:ext cx="3276834" cy="254602"/>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10" name="Straight Connector 9"/>
          <p:cNvCxnSpPr/>
          <p:nvPr/>
        </p:nvCxnSpPr>
        <p:spPr>
          <a:xfrm flipV="1">
            <a:off x="8198564" y="5051578"/>
            <a:ext cx="3276834" cy="46893"/>
          </a:xfrm>
          <a:prstGeom prst="line">
            <a:avLst/>
          </a:prstGeom>
          <a:ln w="762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645254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High Pass Filter</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7" name="Picture 36"/>
          <p:cNvPicPr>
            <a:picLocks noChangeAspect="1"/>
          </p:cNvPicPr>
          <p:nvPr/>
        </p:nvPicPr>
        <p:blipFill>
          <a:blip r:embed="rId2"/>
          <a:stretch>
            <a:fillRect/>
          </a:stretch>
        </p:blipFill>
        <p:spPr>
          <a:xfrm>
            <a:off x="10198100" y="1021983"/>
            <a:ext cx="1333500" cy="997744"/>
          </a:xfrm>
          <a:prstGeom prst="rect">
            <a:avLst/>
          </a:prstGeom>
        </p:spPr>
      </p:pic>
      <p:cxnSp>
        <p:nvCxnSpPr>
          <p:cNvPr id="44" name="Straight Arrow Connector 43"/>
          <p:cNvCxnSpPr>
            <a:endCxn id="37"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1004573" y="1608304"/>
            <a:ext cx="1331119" cy="997744"/>
          </a:xfrm>
          <a:prstGeom prst="rect">
            <a:avLst/>
          </a:prstGeom>
        </p:spPr>
      </p:pic>
      <p:cxnSp>
        <p:nvCxnSpPr>
          <p:cNvPr id="46" name="Straight Arrow Connector 45"/>
          <p:cNvCxnSpPr>
            <a:endCxn id="45" idx="3"/>
          </p:cNvCxnSpPr>
          <p:nvPr/>
        </p:nvCxnSpPr>
        <p:spPr>
          <a:xfrm flipH="1">
            <a:off x="2335692" y="2107176"/>
            <a:ext cx="249408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rotWithShape="1">
          <a:blip r:embed="rId4"/>
          <a:srcRect b="55495"/>
          <a:stretch/>
        </p:blipFill>
        <p:spPr>
          <a:xfrm>
            <a:off x="7776586" y="1890700"/>
            <a:ext cx="2338388" cy="715348"/>
          </a:xfrm>
          <a:prstGeom prst="rect">
            <a:avLst/>
          </a:prstGeom>
        </p:spPr>
      </p:pic>
      <p:pic>
        <p:nvPicPr>
          <p:cNvPr id="48" name="Picture 47"/>
          <p:cNvPicPr>
            <a:picLocks noChangeAspect="1"/>
          </p:cNvPicPr>
          <p:nvPr/>
        </p:nvPicPr>
        <p:blipFill rotWithShape="1">
          <a:blip r:embed="rId5"/>
          <a:srcRect b="54932"/>
          <a:stretch/>
        </p:blipFill>
        <p:spPr>
          <a:xfrm>
            <a:off x="7776586" y="2601161"/>
            <a:ext cx="2338388" cy="726539"/>
          </a:xfrm>
          <a:prstGeom prst="rect">
            <a:avLst/>
          </a:prstGeom>
        </p:spPr>
      </p:pic>
      <p:cxnSp>
        <p:nvCxnSpPr>
          <p:cNvPr id="49" name="Straight Arrow Connector 48"/>
          <p:cNvCxnSpPr/>
          <p:nvPr/>
        </p:nvCxnSpPr>
        <p:spPr>
          <a:xfrm>
            <a:off x="7362235" y="2645609"/>
            <a:ext cx="41435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rotWithShape="1">
          <a:blip r:embed="rId6"/>
          <a:srcRect t="50786"/>
          <a:stretch/>
        </p:blipFill>
        <p:spPr>
          <a:xfrm>
            <a:off x="2452646" y="2674939"/>
            <a:ext cx="1338825" cy="997744"/>
          </a:xfrm>
          <a:prstGeom prst="rect">
            <a:avLst/>
          </a:prstGeom>
        </p:spPr>
      </p:pic>
      <p:cxnSp>
        <p:nvCxnSpPr>
          <p:cNvPr id="54" name="Straight Arrow Connector 53"/>
          <p:cNvCxnSpPr>
            <a:stCxn id="25" idx="1"/>
            <a:endCxn id="52" idx="3"/>
          </p:cNvCxnSpPr>
          <p:nvPr/>
        </p:nvCxnSpPr>
        <p:spPr>
          <a:xfrm flipH="1">
            <a:off x="3791471" y="3173811"/>
            <a:ext cx="103830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2644434" y="3161111"/>
            <a:ext cx="1005840" cy="0"/>
          </a:xfrm>
          <a:prstGeom prst="line">
            <a:avLst/>
          </a:prstGeom>
          <a:ln w="127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8305266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High Pass Filter</a:t>
            </a:r>
            <a:endParaRPr lang="en-US" dirty="0"/>
          </a:p>
        </p:txBody>
      </p:sp>
      <p:sp>
        <p:nvSpPr>
          <p:cNvPr id="3" name="Content Placeholder 2"/>
          <p:cNvSpPr>
            <a:spLocks noGrp="1"/>
          </p:cNvSpPr>
          <p:nvPr>
            <p:ph idx="1"/>
          </p:nvPr>
        </p:nvSpPr>
        <p:spPr/>
        <p:txBody>
          <a:bodyPr>
            <a:normAutofit/>
          </a:bodyPr>
          <a:lstStyle/>
          <a:p>
            <a:r>
              <a:rPr lang="en-US" sz="2000" dirty="0"/>
              <a:t>T</a:t>
            </a:r>
            <a:r>
              <a:rPr lang="en-US" sz="2000" dirty="0" smtClean="0"/>
              <a:t>he next step is a high pass filter (</a:t>
            </a:r>
            <a:r>
              <a:rPr lang="en-US" sz="2000" smtClean="0"/>
              <a:t>HPF), to remove long term drift. The choice of cutoff </a:t>
            </a:r>
            <a:r>
              <a:rPr lang="en-US" sz="2000"/>
              <a:t>frequency </a:t>
            </a:r>
            <a:r>
              <a:rPr lang="en-US" sz="2000" smtClean="0"/>
              <a:t>is dictated by the stimulus paradigm.</a:t>
            </a:r>
          </a:p>
          <a:p>
            <a:endParaRPr lang="en-US" sz="2000"/>
          </a:p>
          <a:p>
            <a:r>
              <a:rPr lang="en-US" sz="2000" smtClean="0"/>
              <a:t>For this data set and paradigm, the repetition rate is every </a:t>
            </a:r>
            <a:r>
              <a:rPr lang="en-US" sz="2000" smtClean="0">
                <a:solidFill>
                  <a:srgbClr val="00B050"/>
                </a:solidFill>
              </a:rPr>
              <a:t>30 seconds</a:t>
            </a:r>
            <a:r>
              <a:rPr lang="en-US" sz="2000" smtClean="0"/>
              <a:t>. The cutoff frequency here of </a:t>
            </a:r>
            <a:r>
              <a:rPr lang="en-US" sz="2000">
                <a:solidFill>
                  <a:srgbClr val="00B050"/>
                </a:solidFill>
              </a:rPr>
              <a:t>0.02 </a:t>
            </a:r>
            <a:r>
              <a:rPr lang="en-US" sz="2000" smtClean="0">
                <a:solidFill>
                  <a:srgbClr val="00B050"/>
                </a:solidFill>
              </a:rPr>
              <a:t>Hz</a:t>
            </a:r>
            <a:r>
              <a:rPr lang="en-US" sz="2000" smtClean="0"/>
              <a:t> translates to </a:t>
            </a:r>
            <a:r>
              <a:rPr lang="en-US" sz="2000" smtClean="0">
                <a:solidFill>
                  <a:srgbClr val="00B050"/>
                </a:solidFill>
              </a:rPr>
              <a:t>1/50 s</a:t>
            </a:r>
            <a:r>
              <a:rPr lang="en-US" sz="2000" smtClean="0"/>
              <a:t>, which gives us a healthy margin.</a:t>
            </a:r>
            <a:endParaRPr lang="en-US" sz="2000" dirty="0" smtClean="0"/>
          </a:p>
          <a:p>
            <a:endParaRPr lang="en-US" sz="2000" dirty="0"/>
          </a:p>
          <a:p>
            <a:r>
              <a:rPr lang="en-US" sz="2000" dirty="0" smtClean="0"/>
              <a:t>We will also need the framerate, which is stored in </a:t>
            </a:r>
            <a:r>
              <a:rPr lang="en-US" sz="2000" dirty="0" smtClean="0">
                <a:solidFill>
                  <a:srgbClr val="00B050"/>
                </a:solidFill>
              </a:rPr>
              <a:t>hw1.info.system.framerate</a:t>
            </a:r>
            <a:r>
              <a:rPr lang="en-US" sz="2000" dirty="0" smtClean="0">
                <a:solidFill>
                  <a:srgbClr val="92D050"/>
                </a:solidFill>
              </a:rPr>
              <a:t> </a:t>
            </a:r>
            <a:r>
              <a:rPr lang="en-US" sz="2000" dirty="0" smtClean="0"/>
              <a:t>and has a value of </a:t>
            </a:r>
            <a:r>
              <a:rPr lang="en-US" sz="2000" dirty="0" smtClean="0">
                <a:solidFill>
                  <a:srgbClr val="00B050"/>
                </a:solidFill>
              </a:rPr>
              <a:t>10.0005</a:t>
            </a:r>
            <a:r>
              <a:rPr lang="en-US" sz="2000" dirty="0" smtClean="0"/>
              <a:t> </a:t>
            </a:r>
            <a:r>
              <a:rPr lang="en-US" sz="2000" dirty="0" smtClean="0">
                <a:solidFill>
                  <a:srgbClr val="00B050"/>
                </a:solidFill>
              </a:rPr>
              <a:t>Hz</a:t>
            </a:r>
            <a:r>
              <a:rPr lang="en-US" sz="2000" dirty="0" smtClean="0"/>
              <a:t>.</a:t>
            </a:r>
          </a:p>
        </p:txBody>
      </p:sp>
    </p:spTree>
    <p:extLst>
      <p:ext uri="{BB962C8B-B14F-4D97-AF65-F5344CB8AC3E}">
        <p14:creationId xmlns:p14="http://schemas.microsoft.com/office/powerpoint/2010/main" val="23568790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High Pass Filter</a:t>
            </a:r>
            <a:endParaRPr lang="en-US" dirty="0"/>
          </a:p>
        </p:txBody>
      </p:sp>
      <p:sp>
        <p:nvSpPr>
          <p:cNvPr id="3" name="Content Placeholder 2"/>
          <p:cNvSpPr>
            <a:spLocks noGrp="1"/>
          </p:cNvSpPr>
          <p:nvPr>
            <p:ph idx="1"/>
          </p:nvPr>
        </p:nvSpPr>
        <p:spPr>
          <a:xfrm>
            <a:off x="0" y="965200"/>
            <a:ext cx="12192000" cy="5435601"/>
          </a:xfrm>
        </p:spPr>
        <p:txBody>
          <a:bodyPr>
            <a:noAutofit/>
          </a:bodyPr>
          <a:lstStyle/>
          <a:p>
            <a:r>
              <a:rPr lang="en-US" sz="2000" smtClean="0">
                <a:solidFill>
                  <a:schemeClr val="tx1"/>
                </a:solidFill>
              </a:rPr>
              <a:t>The NeuroDOT function for this is </a:t>
            </a:r>
            <a:r>
              <a:rPr lang="en-US" sz="2000" smtClean="0">
                <a:solidFill>
                  <a:srgbClr val="00B050"/>
                </a:solidFill>
              </a:rPr>
              <a:t>highpass</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hw1.hpdata = highpass(hw1.ddata, 0.02, hw1.info.system.framerate);</a:t>
            </a:r>
            <a:br>
              <a:rPr lang="en-US" sz="2000" smtClean="0">
                <a:solidFill>
                  <a:srgbClr val="00B0F0"/>
                </a:solidFill>
              </a:rPr>
            </a:br>
            <a:r>
              <a:rPr lang="en-US" sz="2000" smtClean="0">
                <a:solidFill>
                  <a:srgbClr val="00B0F0"/>
                </a:solidFill>
              </a:rPr>
              <a:t>noisy.hpdata = highpass(noisy.ddata, 0.02, noisy.info.system.framerate);</a:t>
            </a:r>
            <a:r>
              <a:rPr lang="en-US" sz="2000" smtClean="0">
                <a:solidFill>
                  <a:schemeClr val="tx1"/>
                </a:solidFill>
              </a:rPr>
              <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This function employs a 5-pole, forward-backward Butterworth filter.</a:t>
            </a:r>
            <a:br>
              <a:rPr lang="en-US" sz="2000" smtClean="0">
                <a:solidFill>
                  <a:schemeClr val="tx1"/>
                </a:solidFill>
              </a:rPr>
            </a:br>
            <a:endParaRPr lang="en-US" sz="2000">
              <a:solidFill>
                <a:schemeClr val="tx1"/>
              </a:solidFill>
            </a:endParaRPr>
          </a:p>
          <a:p>
            <a:r>
              <a:rPr lang="en-US" sz="2000" smtClean="0">
                <a:solidFill>
                  <a:schemeClr val="tx1"/>
                </a:solidFill>
              </a:rPr>
              <a:t>We can visualize this operation with </a:t>
            </a:r>
            <a:r>
              <a:rPr lang="en-US" sz="2000" smtClean="0">
                <a:solidFill>
                  <a:srgbClr val="00B050"/>
                </a:solidFill>
              </a:rPr>
              <a:t>PlotPowerSpectrumMean</a:t>
            </a:r>
            <a:r>
              <a:rPr lang="en-US" sz="2000" smtClean="0">
                <a:solidFill>
                  <a:schemeClr val="tx1"/>
                </a:solidFill>
              </a:rPr>
              <a:t>, before and after the filter, using </a:t>
            </a:r>
            <a:r>
              <a:rPr lang="en-US" sz="2000" smtClean="0">
                <a:solidFill>
                  <a:srgbClr val="00B050"/>
                </a:solidFill>
              </a:rPr>
              <a:t>params.fig_handle </a:t>
            </a:r>
            <a:r>
              <a:rPr lang="en-US" sz="2000" smtClean="0">
                <a:solidFill>
                  <a:schemeClr val="tx1"/>
                </a:solidFill>
              </a:rPr>
              <a:t>to plot both spectra in the same figure:</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params.fig_handle = figure('Color', 'k'); params.ylimits = [0, 1e-5];</a:t>
            </a:r>
            <a:br>
              <a:rPr lang="en-US" sz="2000" smtClean="0">
                <a:solidFill>
                  <a:srgbClr val="00B0F0"/>
                </a:solidFill>
              </a:rPr>
            </a:br>
            <a:r>
              <a:rPr lang="en-US" sz="2000">
                <a:solidFill>
                  <a:srgbClr val="00B0F0"/>
                </a:solidFill>
              </a:rPr>
              <a:t>PlotPowerSpectrumMean(hw1.ddata, hw1.info, params)</a:t>
            </a:r>
            <a:r>
              <a:rPr lang="en-US" sz="2000" smtClean="0">
                <a:solidFill>
                  <a:srgbClr val="00B0F0"/>
                </a:solidFill>
              </a:rPr>
              <a:t/>
            </a:r>
            <a:br>
              <a:rPr lang="en-US" sz="2000" smtClean="0">
                <a:solidFill>
                  <a:srgbClr val="00B0F0"/>
                </a:solidFill>
              </a:rPr>
            </a:br>
            <a:r>
              <a:rPr lang="en-US" sz="2000" smtClean="0">
                <a:solidFill>
                  <a:srgbClr val="00B0F0"/>
                </a:solidFill>
              </a:rPr>
              <a:t>PlotPowerSpectrumMean(hw1.hpdata, hw1.info, params)</a:t>
            </a:r>
            <a:br>
              <a:rPr lang="en-US" sz="2000" smtClean="0">
                <a:solidFill>
                  <a:srgbClr val="00B0F0"/>
                </a:solidFill>
              </a:rPr>
            </a:br>
            <a:r>
              <a:rPr lang="en-US" sz="2000" smtClean="0">
                <a:solidFill>
                  <a:srgbClr val="00B0F0"/>
                </a:solidFill>
              </a:rPr>
              <a:t>legend({'detrended', 'highpassed'}, 'Color', 'k', 'TextColor', 'w')</a:t>
            </a:r>
            <a:r>
              <a:rPr lang="en-US" sz="2000" smtClean="0">
                <a:solidFill>
                  <a:schemeClr val="tx1"/>
                </a:solidFill>
              </a:rPr>
              <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NeuroDOT calculates the power spectrum by taking an FFT of the time traces, then multiplying the positive half of the frequency domain's absolute value by 2 for its full magnitude. The square of that magnitude is the power.</a:t>
            </a:r>
          </a:p>
        </p:txBody>
      </p:sp>
    </p:spTree>
    <p:extLst>
      <p:ext uri="{BB962C8B-B14F-4D97-AF65-F5344CB8AC3E}">
        <p14:creationId xmlns:p14="http://schemas.microsoft.com/office/powerpoint/2010/main" val="27221325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Visualizing Power Spectrum</a:t>
            </a:r>
            <a:endParaRPr lang="en-US" dirty="0"/>
          </a:p>
        </p:txBody>
      </p:sp>
      <p:sp>
        <p:nvSpPr>
          <p:cNvPr id="3" name="Content Placeholder 2"/>
          <p:cNvSpPr>
            <a:spLocks noGrp="1"/>
          </p:cNvSpPr>
          <p:nvPr>
            <p:ph idx="1"/>
          </p:nvPr>
        </p:nvSpPr>
        <p:spPr>
          <a:xfrm>
            <a:off x="0" y="1759145"/>
            <a:ext cx="7726766" cy="3880773"/>
          </a:xfrm>
        </p:spPr>
        <p:txBody>
          <a:bodyPr>
            <a:noAutofit/>
          </a:bodyPr>
          <a:lstStyle/>
          <a:p>
            <a:r>
              <a:rPr lang="en-US" sz="2000" smtClean="0">
                <a:solidFill>
                  <a:schemeClr val="tx1"/>
                </a:solidFill>
              </a:rPr>
              <a:t>Let's also take a look at the mean power spectrum for the </a:t>
            </a:r>
            <a:r>
              <a:rPr lang="en-US" sz="2000" smtClean="0">
                <a:solidFill>
                  <a:srgbClr val="00B050"/>
                </a:solidFill>
              </a:rPr>
              <a:t>Noisy</a:t>
            </a:r>
            <a:r>
              <a:rPr lang="en-US" sz="2000" smtClean="0">
                <a:solidFill>
                  <a:schemeClr val="tx1"/>
                </a:solidFill>
              </a:rPr>
              <a:t> data:</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a:solidFill>
                  <a:srgbClr val="00B0F0"/>
                </a:solidFill>
              </a:rPr>
              <a:t>params.fig_handle = figure('Color', 'k');</a:t>
            </a:r>
            <a:br>
              <a:rPr lang="en-US" sz="2000">
                <a:solidFill>
                  <a:srgbClr val="00B0F0"/>
                </a:solidFill>
              </a:rPr>
            </a:br>
            <a:r>
              <a:rPr lang="en-US" sz="2000" smtClean="0">
                <a:solidFill>
                  <a:srgbClr val="00B0F0"/>
                </a:solidFill>
              </a:rPr>
              <a:t>PlotPowerSpectrumMean(noisy.ddata</a:t>
            </a:r>
            <a:r>
              <a:rPr lang="en-US" sz="2000">
                <a:solidFill>
                  <a:srgbClr val="00B0F0"/>
                </a:solidFill>
              </a:rPr>
              <a:t>, </a:t>
            </a:r>
            <a:r>
              <a:rPr lang="en-US" sz="2000" smtClean="0">
                <a:solidFill>
                  <a:srgbClr val="00B0F0"/>
                </a:solidFill>
              </a:rPr>
              <a:t>noisy.info</a:t>
            </a:r>
            <a:r>
              <a:rPr lang="en-US" sz="2000">
                <a:solidFill>
                  <a:srgbClr val="00B0F0"/>
                </a:solidFill>
              </a:rPr>
              <a:t>, params)</a:t>
            </a:r>
            <a:br>
              <a:rPr lang="en-US" sz="2000">
                <a:solidFill>
                  <a:srgbClr val="00B0F0"/>
                </a:solidFill>
              </a:rPr>
            </a:br>
            <a:r>
              <a:rPr lang="en-US" sz="2000" smtClean="0">
                <a:solidFill>
                  <a:srgbClr val="00B0F0"/>
                </a:solidFill>
              </a:rPr>
              <a:t>PlotPowerSpectrumMean(noisy.hpdata</a:t>
            </a:r>
            <a:r>
              <a:rPr lang="en-US" sz="2000">
                <a:solidFill>
                  <a:srgbClr val="00B0F0"/>
                </a:solidFill>
              </a:rPr>
              <a:t>, </a:t>
            </a:r>
            <a:r>
              <a:rPr lang="en-US" sz="2000" smtClean="0">
                <a:solidFill>
                  <a:srgbClr val="00B0F0"/>
                </a:solidFill>
              </a:rPr>
              <a:t>noisy.info</a:t>
            </a:r>
            <a:r>
              <a:rPr lang="en-US" sz="2000">
                <a:solidFill>
                  <a:srgbClr val="00B0F0"/>
                </a:solidFill>
              </a:rPr>
              <a:t>, params)</a:t>
            </a:r>
            <a:br>
              <a:rPr lang="en-US" sz="2000">
                <a:solidFill>
                  <a:srgbClr val="00B0F0"/>
                </a:solidFill>
              </a:rPr>
            </a:br>
            <a:r>
              <a:rPr lang="en-US" sz="2000">
                <a:solidFill>
                  <a:srgbClr val="00B0F0"/>
                </a:solidFill>
              </a:rPr>
              <a:t>legend({'detrended', 'highpassed'}, 'Color', 'k', 'TextColor', 'w</a:t>
            </a:r>
            <a:r>
              <a:rPr lang="en-US" sz="2000" smtClean="0">
                <a:solidFill>
                  <a:srgbClr val="00B0F0"/>
                </a:solidFill>
              </a:rPr>
              <a:t>')</a:t>
            </a:r>
          </a:p>
          <a:p>
            <a:endParaRPr lang="en-US" sz="2000">
              <a:solidFill>
                <a:srgbClr val="00B0F0"/>
              </a:solidFill>
            </a:endParaRPr>
          </a:p>
          <a:p>
            <a:r>
              <a:rPr lang="en-US" sz="2000">
                <a:solidFill>
                  <a:schemeClr val="tx1"/>
                </a:solidFill>
              </a:rPr>
              <a:t>We </a:t>
            </a:r>
            <a:r>
              <a:rPr lang="en-US" sz="2000" smtClean="0">
                <a:solidFill>
                  <a:schemeClr val="tx1"/>
                </a:solidFill>
              </a:rPr>
              <a:t>see that the </a:t>
            </a:r>
            <a:r>
              <a:rPr lang="en-US" sz="2000">
                <a:solidFill>
                  <a:schemeClr val="tx1"/>
                </a:solidFill>
              </a:rPr>
              <a:t>HPF attenuated signals below the </a:t>
            </a:r>
            <a:r>
              <a:rPr lang="en-US" sz="2000">
                <a:solidFill>
                  <a:srgbClr val="00B050"/>
                </a:solidFill>
              </a:rPr>
              <a:t>0.02 Hz </a:t>
            </a:r>
            <a:r>
              <a:rPr lang="en-US" sz="2000" smtClean="0">
                <a:solidFill>
                  <a:schemeClr val="tx1"/>
                </a:solidFill>
              </a:rPr>
              <a:t>cutoff (yellow </a:t>
            </a:r>
            <a:r>
              <a:rPr lang="en-US" sz="2000">
                <a:solidFill>
                  <a:schemeClr val="tx1"/>
                </a:solidFill>
              </a:rPr>
              <a:t>lines</a:t>
            </a:r>
            <a:r>
              <a:rPr lang="en-US" sz="2000" smtClean="0">
                <a:solidFill>
                  <a:schemeClr val="tx1"/>
                </a:solidFill>
              </a:rPr>
              <a:t>). The </a:t>
            </a:r>
            <a:r>
              <a:rPr lang="en-US" sz="2000">
                <a:solidFill>
                  <a:schemeClr val="tx1"/>
                </a:solidFill>
              </a:rPr>
              <a:t>poor coupling we observed in the Light Level Falloff, Cap Mean Light </a:t>
            </a:r>
            <a:r>
              <a:rPr lang="en-US" sz="2000" smtClean="0">
                <a:solidFill>
                  <a:schemeClr val="tx1"/>
                </a:solidFill>
              </a:rPr>
              <a:t>Levels </a:t>
            </a:r>
            <a:r>
              <a:rPr lang="en-US" sz="2000">
                <a:solidFill>
                  <a:schemeClr val="tx1"/>
                </a:solidFill>
              </a:rPr>
              <a:t>and </a:t>
            </a:r>
            <a:r>
              <a:rPr lang="en-US" sz="2000" smtClean="0">
                <a:solidFill>
                  <a:schemeClr val="tx1"/>
                </a:solidFill>
              </a:rPr>
              <a:t>Good </a:t>
            </a:r>
            <a:r>
              <a:rPr lang="en-US" sz="2000">
                <a:solidFill>
                  <a:schemeClr val="tx1"/>
                </a:solidFill>
              </a:rPr>
              <a:t>Measurements </a:t>
            </a:r>
            <a:r>
              <a:rPr lang="en-US" sz="2000" smtClean="0">
                <a:solidFill>
                  <a:schemeClr val="tx1"/>
                </a:solidFill>
              </a:rPr>
              <a:t>is </a:t>
            </a:r>
            <a:r>
              <a:rPr lang="en-US" sz="2000">
                <a:solidFill>
                  <a:schemeClr val="tx1"/>
                </a:solidFill>
              </a:rPr>
              <a:t>reflected in </a:t>
            </a:r>
            <a:r>
              <a:rPr lang="en-US" sz="2000" smtClean="0">
                <a:solidFill>
                  <a:schemeClr val="tx1"/>
                </a:solidFill>
              </a:rPr>
              <a:t>the </a:t>
            </a:r>
            <a:r>
              <a:rPr lang="en-US" sz="2000" smtClean="0">
                <a:solidFill>
                  <a:srgbClr val="00B050"/>
                </a:solidFill>
              </a:rPr>
              <a:t>Noisy</a:t>
            </a:r>
            <a:r>
              <a:rPr lang="en-US" sz="2000" smtClean="0">
                <a:solidFill>
                  <a:schemeClr val="tx1"/>
                </a:solidFill>
              </a:rPr>
              <a:t> plots' weaker </a:t>
            </a:r>
            <a:r>
              <a:rPr lang="en-US" sz="2000">
                <a:solidFill>
                  <a:schemeClr val="tx1"/>
                </a:solidFill>
              </a:rPr>
              <a:t>power </a:t>
            </a:r>
            <a:r>
              <a:rPr lang="en-US" sz="2000" smtClean="0">
                <a:solidFill>
                  <a:schemeClr val="tx1"/>
                </a:solidFill>
              </a:rPr>
              <a:t>between </a:t>
            </a:r>
            <a:r>
              <a:rPr lang="en-US" sz="2000" smtClean="0">
                <a:solidFill>
                  <a:srgbClr val="00B050"/>
                </a:solidFill>
              </a:rPr>
              <a:t>10</a:t>
            </a:r>
            <a:r>
              <a:rPr lang="en-US" sz="2000">
                <a:solidFill>
                  <a:srgbClr val="00B050"/>
                </a:solidFill>
              </a:rPr>
              <a:t>^-2 </a:t>
            </a:r>
            <a:r>
              <a:rPr lang="en-US" sz="2000" smtClean="0">
                <a:solidFill>
                  <a:schemeClr val="tx1"/>
                </a:solidFill>
              </a:rPr>
              <a:t>and </a:t>
            </a:r>
            <a:r>
              <a:rPr lang="en-US" sz="2000">
                <a:solidFill>
                  <a:srgbClr val="00B050"/>
                </a:solidFill>
              </a:rPr>
              <a:t>10^0 </a:t>
            </a:r>
            <a:r>
              <a:rPr lang="en-US" sz="2000" smtClean="0">
                <a:solidFill>
                  <a:srgbClr val="00B050"/>
                </a:solidFill>
              </a:rPr>
              <a:t>Hz</a:t>
            </a:r>
            <a:r>
              <a:rPr lang="en-US" sz="2000" smtClean="0">
                <a:solidFill>
                  <a:schemeClr val="tx1"/>
                </a:solidFill>
              </a:rPr>
              <a:t>.</a:t>
            </a:r>
            <a:endParaRPr lang="en-US" sz="2000">
              <a:solidFill>
                <a:schemeClr val="tx1"/>
              </a:solidFill>
            </a:endParaRPr>
          </a:p>
        </p:txBody>
      </p:sp>
      <p:pic>
        <p:nvPicPr>
          <p:cNvPr id="8" name="Picture 7"/>
          <p:cNvPicPr>
            <a:picLocks noChangeAspect="1"/>
          </p:cNvPicPr>
          <p:nvPr/>
        </p:nvPicPr>
        <p:blipFill>
          <a:blip r:embed="rId2"/>
          <a:stretch>
            <a:fillRect/>
          </a:stretch>
        </p:blipFill>
        <p:spPr>
          <a:xfrm>
            <a:off x="7726766" y="244764"/>
            <a:ext cx="4259580" cy="6431280"/>
          </a:xfrm>
          <a:prstGeom prst="rect">
            <a:avLst/>
          </a:prstGeom>
        </p:spPr>
      </p:pic>
      <p:sp>
        <p:nvSpPr>
          <p:cNvPr id="9" name="TextBox 8"/>
          <p:cNvSpPr txBox="1"/>
          <p:nvPr/>
        </p:nvSpPr>
        <p:spPr>
          <a:xfrm>
            <a:off x="7072421" y="244764"/>
            <a:ext cx="654345" cy="369332"/>
          </a:xfrm>
          <a:prstGeom prst="rect">
            <a:avLst/>
          </a:prstGeom>
          <a:noFill/>
        </p:spPr>
        <p:txBody>
          <a:bodyPr wrap="none" rtlCol="0">
            <a:spAutoFit/>
          </a:bodyPr>
          <a:lstStyle/>
          <a:p>
            <a:pPr algn="ctr"/>
            <a:r>
              <a:rPr lang="en-US" smtClean="0">
                <a:solidFill>
                  <a:srgbClr val="FF0000"/>
                </a:solidFill>
              </a:rPr>
              <a:t>HW1</a:t>
            </a:r>
            <a:endParaRPr lang="en-US">
              <a:solidFill>
                <a:srgbClr val="FF0000"/>
              </a:solidFill>
            </a:endParaRPr>
          </a:p>
        </p:txBody>
      </p:sp>
      <p:sp>
        <p:nvSpPr>
          <p:cNvPr id="10" name="TextBox 9"/>
          <p:cNvSpPr txBox="1"/>
          <p:nvPr/>
        </p:nvSpPr>
        <p:spPr>
          <a:xfrm>
            <a:off x="6998683" y="6306712"/>
            <a:ext cx="728083" cy="369332"/>
          </a:xfrm>
          <a:prstGeom prst="rect">
            <a:avLst/>
          </a:prstGeom>
          <a:noFill/>
        </p:spPr>
        <p:txBody>
          <a:bodyPr wrap="none" rtlCol="0">
            <a:spAutoFit/>
          </a:bodyPr>
          <a:lstStyle/>
          <a:p>
            <a:pPr algn="ctr"/>
            <a:r>
              <a:rPr lang="en-US" smtClean="0">
                <a:solidFill>
                  <a:srgbClr val="FF0000"/>
                </a:solidFill>
              </a:rPr>
              <a:t>Noisy</a:t>
            </a:r>
            <a:endParaRPr lang="en-US">
              <a:solidFill>
                <a:srgbClr val="FF0000"/>
              </a:solidFill>
            </a:endParaRPr>
          </a:p>
        </p:txBody>
      </p:sp>
      <p:cxnSp>
        <p:nvCxnSpPr>
          <p:cNvPr id="11" name="Straight Connector 10"/>
          <p:cNvCxnSpPr/>
          <p:nvPr/>
        </p:nvCxnSpPr>
        <p:spPr>
          <a:xfrm>
            <a:off x="9517986" y="2273300"/>
            <a:ext cx="0" cy="8763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517986" y="5499100"/>
            <a:ext cx="0" cy="8763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9007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Visualizing Mean Time Traces</a:t>
            </a:r>
            <a:endParaRPr lang="en-US" dirty="0"/>
          </a:p>
        </p:txBody>
      </p:sp>
      <p:sp>
        <p:nvSpPr>
          <p:cNvPr id="3" name="Content Placeholder 2"/>
          <p:cNvSpPr>
            <a:spLocks noGrp="1"/>
          </p:cNvSpPr>
          <p:nvPr>
            <p:ph sz="half" idx="1"/>
          </p:nvPr>
        </p:nvSpPr>
        <p:spPr>
          <a:xfrm>
            <a:off x="0" y="889000"/>
            <a:ext cx="7531100" cy="5829300"/>
          </a:xfrm>
        </p:spPr>
        <p:txBody>
          <a:bodyPr>
            <a:noAutofit/>
          </a:bodyPr>
          <a:lstStyle/>
          <a:p>
            <a:r>
              <a:rPr lang="en-US" sz="2000" smtClean="0"/>
              <a:t>We can also visualize the HPF by taking the mean of a subset of channels' time traces. The NeuroDOT function for this is </a:t>
            </a:r>
            <a:r>
              <a:rPr lang="en-US" sz="2000" smtClean="0">
                <a:solidFill>
                  <a:srgbClr val="00B050"/>
                </a:solidFill>
              </a:rPr>
              <a:t>PlotTimeTraceMean</a:t>
            </a:r>
            <a:r>
              <a:rPr lang="en-US" sz="2000" smtClean="0"/>
              <a:t>:</a:t>
            </a:r>
            <a:br>
              <a:rPr lang="en-US" sz="2000" smtClean="0"/>
            </a:br>
            <a:r>
              <a:rPr lang="en-US" sz="2000" smtClean="0">
                <a:solidFill>
                  <a:srgbClr val="00B0F0"/>
                </a:solidFill>
              </a:rPr>
              <a:t/>
            </a:r>
            <a:br>
              <a:rPr lang="en-US" sz="2000" smtClean="0">
                <a:solidFill>
                  <a:srgbClr val="00B0F0"/>
                </a:solidFill>
              </a:rPr>
            </a:br>
            <a:r>
              <a:rPr lang="en-US" sz="2000" smtClean="0">
                <a:solidFill>
                  <a:srgbClr val="00B0F0"/>
                </a:solidFill>
              </a:rPr>
              <a:t>params.fig_handle = figure('Color', 'k');</a:t>
            </a:r>
            <a:br>
              <a:rPr lang="en-US" sz="2000" smtClean="0">
                <a:solidFill>
                  <a:srgbClr val="00B0F0"/>
                </a:solidFill>
              </a:rPr>
            </a:br>
            <a:r>
              <a:rPr lang="en-US" sz="2000" smtClean="0">
                <a:solidFill>
                  <a:srgbClr val="00B0F0"/>
                </a:solidFill>
              </a:rPr>
              <a:t>params.ylimits = [];</a:t>
            </a:r>
            <a:br>
              <a:rPr lang="en-US" sz="2000" smtClean="0">
                <a:solidFill>
                  <a:srgbClr val="00B0F0"/>
                </a:solidFill>
              </a:rPr>
            </a:br>
            <a:r>
              <a:rPr lang="en-US" sz="2000" smtClean="0">
                <a:solidFill>
                  <a:srgbClr val="00B0F0"/>
                </a:solidFill>
              </a:rPr>
              <a:t>PlotTimeTraceMean(hw1.ddata, hw1.info, params)</a:t>
            </a:r>
            <a:br>
              <a:rPr lang="en-US" sz="2000" smtClean="0">
                <a:solidFill>
                  <a:srgbClr val="00B0F0"/>
                </a:solidFill>
              </a:rPr>
            </a:br>
            <a:r>
              <a:rPr lang="en-US" sz="2000" smtClean="0">
                <a:solidFill>
                  <a:srgbClr val="00B0F0"/>
                </a:solidFill>
              </a:rPr>
              <a:t>PlotTimeTraceMean(hw1.hpdata, hw1.info, params)</a:t>
            </a:r>
            <a:br>
              <a:rPr lang="en-US" sz="2000" smtClean="0">
                <a:solidFill>
                  <a:srgbClr val="00B0F0"/>
                </a:solidFill>
              </a:rPr>
            </a:br>
            <a:r>
              <a:rPr lang="en-US" sz="2000" smtClean="0">
                <a:solidFill>
                  <a:srgbClr val="00B0F0"/>
                </a:solidFill>
              </a:rPr>
              <a:t>legend({'detrended', 'highpassed'}, 'Color', 'k', 'TextColor', 'w')</a:t>
            </a:r>
          </a:p>
          <a:p>
            <a:endParaRPr lang="en-US" sz="2000">
              <a:solidFill>
                <a:srgbClr val="00B0F0"/>
              </a:solidFill>
            </a:endParaRPr>
          </a:p>
          <a:p>
            <a:r>
              <a:rPr lang="en-US" sz="2000" smtClean="0">
                <a:solidFill>
                  <a:schemeClr val="tx1"/>
                </a:solidFill>
              </a:rPr>
              <a:t>This </a:t>
            </a:r>
            <a:r>
              <a:rPr lang="en-US" sz="2000">
                <a:solidFill>
                  <a:schemeClr val="tx1"/>
                </a:solidFill>
              </a:rPr>
              <a:t>plot can also be useful for </a:t>
            </a:r>
            <a:r>
              <a:rPr lang="en-US" sz="2000" smtClean="0">
                <a:solidFill>
                  <a:schemeClr val="tx1"/>
                </a:solidFill>
              </a:rPr>
              <a:t>visualizing each </a:t>
            </a:r>
            <a:r>
              <a:rPr lang="en-US" sz="2000">
                <a:solidFill>
                  <a:schemeClr val="tx1"/>
                </a:solidFill>
              </a:rPr>
              <a:t>pipeline </a:t>
            </a:r>
            <a:r>
              <a:rPr lang="en-US" sz="2000" smtClean="0">
                <a:solidFill>
                  <a:schemeClr val="tx1"/>
                </a:solidFill>
              </a:rPr>
              <a:t>step's effect </a:t>
            </a:r>
            <a:r>
              <a:rPr lang="en-US" sz="2000">
                <a:solidFill>
                  <a:schemeClr val="tx1"/>
                </a:solidFill>
              </a:rPr>
              <a:t>on </a:t>
            </a:r>
            <a:r>
              <a:rPr lang="en-US" sz="2000" smtClean="0">
                <a:solidFill>
                  <a:schemeClr val="tx1"/>
                </a:solidFill>
              </a:rPr>
              <a:t>the global signal. </a:t>
            </a:r>
            <a:r>
              <a:rPr lang="en-US" sz="2000">
                <a:solidFill>
                  <a:schemeClr val="tx1"/>
                </a:solidFill>
              </a:rPr>
              <a:t>However, </a:t>
            </a:r>
            <a:r>
              <a:rPr lang="en-US" sz="2000" smtClean="0">
                <a:solidFill>
                  <a:schemeClr val="tx1"/>
                </a:solidFill>
              </a:rPr>
              <a:t>spatial information is diminished.</a:t>
            </a:r>
            <a:r>
              <a:rPr lang="en-US" sz="2000">
                <a:solidFill>
                  <a:schemeClr val="tx1"/>
                </a:solidFill>
              </a:rPr>
              <a:t/>
            </a:r>
            <a:br>
              <a:rPr lang="en-US" sz="2000">
                <a:solidFill>
                  <a:schemeClr val="tx1"/>
                </a:solidFill>
              </a:rPr>
            </a:br>
            <a:r>
              <a:rPr lang="en-US" sz="2000">
                <a:solidFill>
                  <a:schemeClr val="tx1"/>
                </a:solidFill>
              </a:rPr>
              <a:t/>
            </a:r>
            <a:br>
              <a:rPr lang="en-US" sz="2000">
                <a:solidFill>
                  <a:schemeClr val="tx1"/>
                </a:solidFill>
              </a:rPr>
            </a:br>
            <a:r>
              <a:rPr lang="en-US" sz="2000">
                <a:solidFill>
                  <a:schemeClr val="tx1"/>
                </a:solidFill>
              </a:rPr>
              <a:t>Because </a:t>
            </a:r>
            <a:r>
              <a:rPr lang="en-US" sz="2000" smtClean="0">
                <a:solidFill>
                  <a:srgbClr val="00B050"/>
                </a:solidFill>
              </a:rPr>
              <a:t>r2d = [10, 16] </a:t>
            </a:r>
            <a:r>
              <a:rPr lang="en-US" sz="2000" smtClean="0">
                <a:solidFill>
                  <a:schemeClr val="tx1"/>
                </a:solidFill>
              </a:rPr>
              <a:t>mostly covers superficial tissue (scalp &amp; skull), averaging these channels gives </a:t>
            </a:r>
            <a:r>
              <a:rPr lang="en-US" sz="2000">
                <a:solidFill>
                  <a:schemeClr val="tx1"/>
                </a:solidFill>
              </a:rPr>
              <a:t>us a sense of the </a:t>
            </a:r>
            <a:r>
              <a:rPr lang="en-US" sz="2000" smtClean="0">
                <a:solidFill>
                  <a:schemeClr val="tx1"/>
                </a:solidFill>
              </a:rPr>
              <a:t>superficial hemoglobin contrast dynamics.</a:t>
            </a:r>
            <a:endParaRPr lang="en-US" sz="2000">
              <a:solidFill>
                <a:schemeClr val="tx1"/>
              </a:solidFill>
            </a:endParaRPr>
          </a:p>
          <a:p>
            <a:endParaRPr lang="en-US" sz="2000" dirty="0">
              <a:solidFill>
                <a:srgbClr val="00B0F0"/>
              </a:solidFill>
            </a:endParaRPr>
          </a:p>
        </p:txBody>
      </p:sp>
      <p:pic>
        <p:nvPicPr>
          <p:cNvPr id="5" name="Picture 4"/>
          <p:cNvPicPr>
            <a:picLocks noChangeAspect="1"/>
          </p:cNvPicPr>
          <p:nvPr/>
        </p:nvPicPr>
        <p:blipFill>
          <a:blip r:embed="rId3"/>
          <a:stretch>
            <a:fillRect/>
          </a:stretch>
        </p:blipFill>
        <p:spPr>
          <a:xfrm>
            <a:off x="7598578" y="1760495"/>
            <a:ext cx="4517708" cy="3400425"/>
          </a:xfrm>
          <a:prstGeom prst="rect">
            <a:avLst/>
          </a:prstGeom>
        </p:spPr>
      </p:pic>
    </p:spTree>
    <p:extLst>
      <p:ext uri="{BB962C8B-B14F-4D97-AF65-F5344CB8AC3E}">
        <p14:creationId xmlns:p14="http://schemas.microsoft.com/office/powerpoint/2010/main" val="39429580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Low Pass Filter 1</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7" name="Picture 36"/>
          <p:cNvPicPr>
            <a:picLocks noChangeAspect="1"/>
          </p:cNvPicPr>
          <p:nvPr/>
        </p:nvPicPr>
        <p:blipFill>
          <a:blip r:embed="rId2"/>
          <a:stretch>
            <a:fillRect/>
          </a:stretch>
        </p:blipFill>
        <p:spPr>
          <a:xfrm>
            <a:off x="10198100" y="1021983"/>
            <a:ext cx="1333500" cy="997744"/>
          </a:xfrm>
          <a:prstGeom prst="rect">
            <a:avLst/>
          </a:prstGeom>
        </p:spPr>
      </p:pic>
      <p:cxnSp>
        <p:nvCxnSpPr>
          <p:cNvPr id="44" name="Straight Arrow Connector 43"/>
          <p:cNvCxnSpPr>
            <a:endCxn id="37"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1004573" y="1608304"/>
            <a:ext cx="1331119" cy="997744"/>
          </a:xfrm>
          <a:prstGeom prst="rect">
            <a:avLst/>
          </a:prstGeom>
        </p:spPr>
      </p:pic>
      <p:cxnSp>
        <p:nvCxnSpPr>
          <p:cNvPr id="46" name="Straight Arrow Connector 45"/>
          <p:cNvCxnSpPr>
            <a:endCxn id="45" idx="3"/>
          </p:cNvCxnSpPr>
          <p:nvPr/>
        </p:nvCxnSpPr>
        <p:spPr>
          <a:xfrm flipH="1">
            <a:off x="2335692" y="2107176"/>
            <a:ext cx="249408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rotWithShape="1">
          <a:blip r:embed="rId4"/>
          <a:srcRect b="55495"/>
          <a:stretch/>
        </p:blipFill>
        <p:spPr>
          <a:xfrm>
            <a:off x="7776586" y="1890700"/>
            <a:ext cx="2338388" cy="715348"/>
          </a:xfrm>
          <a:prstGeom prst="rect">
            <a:avLst/>
          </a:prstGeom>
        </p:spPr>
      </p:pic>
      <p:pic>
        <p:nvPicPr>
          <p:cNvPr id="48" name="Picture 47"/>
          <p:cNvPicPr>
            <a:picLocks noChangeAspect="1"/>
          </p:cNvPicPr>
          <p:nvPr/>
        </p:nvPicPr>
        <p:blipFill rotWithShape="1">
          <a:blip r:embed="rId5"/>
          <a:srcRect b="54932"/>
          <a:stretch/>
        </p:blipFill>
        <p:spPr>
          <a:xfrm>
            <a:off x="7776586" y="2601161"/>
            <a:ext cx="2338388" cy="726539"/>
          </a:xfrm>
          <a:prstGeom prst="rect">
            <a:avLst/>
          </a:prstGeom>
        </p:spPr>
      </p:pic>
      <p:cxnSp>
        <p:nvCxnSpPr>
          <p:cNvPr id="49" name="Straight Arrow Connector 48"/>
          <p:cNvCxnSpPr/>
          <p:nvPr/>
        </p:nvCxnSpPr>
        <p:spPr>
          <a:xfrm>
            <a:off x="7362235" y="2645609"/>
            <a:ext cx="41435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rotWithShape="1">
          <a:blip r:embed="rId6"/>
          <a:srcRect t="50786"/>
          <a:stretch/>
        </p:blipFill>
        <p:spPr>
          <a:xfrm>
            <a:off x="2452646" y="2674939"/>
            <a:ext cx="1338825" cy="997744"/>
          </a:xfrm>
          <a:prstGeom prst="rect">
            <a:avLst/>
          </a:prstGeom>
        </p:spPr>
      </p:pic>
      <p:cxnSp>
        <p:nvCxnSpPr>
          <p:cNvPr id="53" name="Straight Arrow Connector 52"/>
          <p:cNvCxnSpPr>
            <a:endCxn id="52" idx="3"/>
          </p:cNvCxnSpPr>
          <p:nvPr/>
        </p:nvCxnSpPr>
        <p:spPr>
          <a:xfrm flipH="1">
            <a:off x="3791471" y="3173811"/>
            <a:ext cx="103830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2644434" y="3161111"/>
            <a:ext cx="1005840" cy="0"/>
          </a:xfrm>
          <a:prstGeom prst="line">
            <a:avLst/>
          </a:prstGeom>
          <a:ln w="12700"/>
        </p:spPr>
        <p:style>
          <a:lnRef idx="1">
            <a:schemeClr val="accent5"/>
          </a:lnRef>
          <a:fillRef idx="0">
            <a:schemeClr val="accent5"/>
          </a:fillRef>
          <a:effectRef idx="0">
            <a:schemeClr val="accent5"/>
          </a:effectRef>
          <a:fontRef idx="minor">
            <a:schemeClr val="tx1"/>
          </a:fontRef>
        </p:style>
      </p:cxnSp>
      <p:pic>
        <p:nvPicPr>
          <p:cNvPr id="55" name="Picture 54"/>
          <p:cNvPicPr>
            <a:picLocks noChangeAspect="1"/>
          </p:cNvPicPr>
          <p:nvPr/>
        </p:nvPicPr>
        <p:blipFill>
          <a:blip r:embed="rId7"/>
          <a:stretch>
            <a:fillRect/>
          </a:stretch>
        </p:blipFill>
        <p:spPr>
          <a:xfrm>
            <a:off x="10394334" y="3210957"/>
            <a:ext cx="1328738" cy="1000125"/>
          </a:xfrm>
          <a:prstGeom prst="rect">
            <a:avLst/>
          </a:prstGeom>
        </p:spPr>
      </p:pic>
      <p:cxnSp>
        <p:nvCxnSpPr>
          <p:cNvPr id="56" name="Straight Arrow Connector 55"/>
          <p:cNvCxnSpPr>
            <a:stCxn id="24" idx="3"/>
            <a:endCxn id="55" idx="1"/>
          </p:cNvCxnSpPr>
          <p:nvPr/>
        </p:nvCxnSpPr>
        <p:spPr>
          <a:xfrm>
            <a:off x="7362238" y="3711020"/>
            <a:ext cx="3032096"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5359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Low Pass Filter 1</a:t>
            </a:r>
            <a:endParaRPr lang="en-US" dirty="0"/>
          </a:p>
        </p:txBody>
      </p:sp>
      <p:sp>
        <p:nvSpPr>
          <p:cNvPr id="3" name="Content Placeholder 2"/>
          <p:cNvSpPr>
            <a:spLocks noGrp="1"/>
          </p:cNvSpPr>
          <p:nvPr>
            <p:ph idx="1"/>
          </p:nvPr>
        </p:nvSpPr>
        <p:spPr>
          <a:xfrm>
            <a:off x="677334" y="1830389"/>
            <a:ext cx="9025466" cy="4811711"/>
          </a:xfrm>
        </p:spPr>
        <p:txBody>
          <a:bodyPr>
            <a:normAutofit/>
          </a:bodyPr>
          <a:lstStyle/>
          <a:p>
            <a:r>
              <a:rPr lang="en-US" sz="2000" smtClean="0"/>
              <a:t>The next step is a low pass filter (LPF1) with a cutoff frequency at </a:t>
            </a:r>
            <a:r>
              <a:rPr lang="en-US" sz="2000" smtClean="0">
                <a:solidFill>
                  <a:srgbClr val="00B050"/>
                </a:solidFill>
              </a:rPr>
              <a:t>1 Hz</a:t>
            </a:r>
            <a:r>
              <a:rPr lang="en-US" sz="2000" smtClean="0"/>
              <a:t>. This is because we typically downsample to a </a:t>
            </a:r>
            <a:r>
              <a:rPr lang="en-US" sz="2000" smtClean="0">
                <a:solidFill>
                  <a:srgbClr val="00B050"/>
                </a:solidFill>
              </a:rPr>
              <a:t>1 Hz </a:t>
            </a:r>
            <a:r>
              <a:rPr lang="en-US" sz="2000" smtClean="0"/>
              <a:t>sampling frequency after preprocessing, so any signals above </a:t>
            </a:r>
            <a:r>
              <a:rPr lang="en-US" sz="2000" smtClean="0">
                <a:solidFill>
                  <a:srgbClr val="00B050"/>
                </a:solidFill>
              </a:rPr>
              <a:t>1 Hz </a:t>
            </a:r>
            <a:r>
              <a:rPr lang="en-US" sz="2000" smtClean="0"/>
              <a:t>are irrelevant.</a:t>
            </a:r>
          </a:p>
          <a:p>
            <a:endParaRPr lang="en-US" sz="2000"/>
          </a:p>
          <a:p>
            <a:r>
              <a:rPr lang="en-US" sz="2000" smtClean="0"/>
              <a:t>The NeuroDOT function for this is </a:t>
            </a:r>
            <a:r>
              <a:rPr lang="en-US" sz="2000" smtClean="0">
                <a:solidFill>
                  <a:srgbClr val="00B050"/>
                </a:solidFill>
              </a:rPr>
              <a:t>lowpass</a:t>
            </a:r>
            <a:r>
              <a:rPr lang="en-US" sz="2000" smtClean="0"/>
              <a:t>, which has the exact same inputs as </a:t>
            </a:r>
            <a:r>
              <a:rPr lang="en-US" sz="2000" smtClean="0">
                <a:solidFill>
                  <a:srgbClr val="00B050"/>
                </a:solidFill>
              </a:rPr>
              <a:t>highpass</a:t>
            </a:r>
            <a:r>
              <a:rPr lang="en-US" sz="2000" smtClean="0">
                <a:solidFill>
                  <a:srgbClr val="92D050"/>
                </a:solidFill>
              </a:rPr>
              <a:t> </a:t>
            </a:r>
            <a:r>
              <a:rPr lang="en-US" sz="2000" smtClean="0"/>
              <a:t>in the previous section. The only difference is that </a:t>
            </a:r>
            <a:r>
              <a:rPr lang="en-US" sz="2000" smtClean="0">
                <a:solidFill>
                  <a:srgbClr val="00B050"/>
                </a:solidFill>
              </a:rPr>
              <a:t>lowpass</a:t>
            </a:r>
            <a:r>
              <a:rPr lang="en-US" sz="2000" smtClean="0"/>
              <a:t> filters frequencies above a cutoff, and </a:t>
            </a:r>
            <a:r>
              <a:rPr lang="en-US" sz="2000" smtClean="0">
                <a:solidFill>
                  <a:srgbClr val="00B050"/>
                </a:solidFill>
              </a:rPr>
              <a:t>highpass</a:t>
            </a:r>
            <a:r>
              <a:rPr lang="en-US" sz="2000" smtClean="0"/>
              <a:t> below.</a:t>
            </a:r>
          </a:p>
          <a:p>
            <a:endParaRPr lang="en-US" sz="2000"/>
          </a:p>
          <a:p>
            <a:r>
              <a:rPr lang="en-US" sz="2000" smtClean="0"/>
              <a:t>Also, plot the power spectra of your LPF1 data, for both </a:t>
            </a:r>
            <a:r>
              <a:rPr lang="en-US" sz="2000" smtClean="0">
                <a:solidFill>
                  <a:srgbClr val="00B050"/>
                </a:solidFill>
              </a:rPr>
              <a:t>HW1</a:t>
            </a:r>
            <a:r>
              <a:rPr lang="en-US" sz="2000" smtClean="0"/>
              <a:t> and </a:t>
            </a:r>
            <a:r>
              <a:rPr lang="en-US" sz="2000" smtClean="0">
                <a:solidFill>
                  <a:srgbClr val="00B050"/>
                </a:solidFill>
              </a:rPr>
              <a:t>Noisy</a:t>
            </a:r>
            <a:r>
              <a:rPr lang="en-US" sz="2000" smtClean="0"/>
              <a:t>, using the NeuroDOT 2 functions you've just learned.</a:t>
            </a:r>
          </a:p>
        </p:txBody>
      </p:sp>
    </p:spTree>
    <p:extLst>
      <p:ext uri="{BB962C8B-B14F-4D97-AF65-F5344CB8AC3E}">
        <p14:creationId xmlns:p14="http://schemas.microsoft.com/office/powerpoint/2010/main" val="23765271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Low Pass Filter 1</a:t>
            </a:r>
            <a:endParaRPr lang="en-US" dirty="0"/>
          </a:p>
        </p:txBody>
      </p:sp>
      <p:sp>
        <p:nvSpPr>
          <p:cNvPr id="3" name="Content Placeholder 2"/>
          <p:cNvSpPr>
            <a:spLocks noGrp="1"/>
          </p:cNvSpPr>
          <p:nvPr>
            <p:ph sz="half" idx="1"/>
          </p:nvPr>
        </p:nvSpPr>
        <p:spPr>
          <a:xfrm>
            <a:off x="444500" y="1663700"/>
            <a:ext cx="10629900" cy="4749800"/>
          </a:xfrm>
        </p:spPr>
        <p:txBody>
          <a:bodyPr>
            <a:noAutofit/>
          </a:bodyPr>
          <a:lstStyle/>
          <a:p>
            <a:r>
              <a:rPr lang="en-US" sz="2000"/>
              <a:t>In case you had trouble, here is the syntax for </a:t>
            </a:r>
            <a:r>
              <a:rPr lang="en-US" sz="2000" smtClean="0"/>
              <a:t>these:</a:t>
            </a:r>
            <a:br>
              <a:rPr lang="en-US" sz="2000" smtClean="0"/>
            </a:br>
            <a:r>
              <a:rPr lang="en-US" sz="2000" smtClean="0">
                <a:solidFill>
                  <a:srgbClr val="00B0F0"/>
                </a:solidFill>
              </a:rPr>
              <a:t/>
            </a:r>
            <a:br>
              <a:rPr lang="en-US" sz="2000" smtClean="0">
                <a:solidFill>
                  <a:srgbClr val="00B0F0"/>
                </a:solidFill>
              </a:rPr>
            </a:br>
            <a:r>
              <a:rPr lang="en-US" sz="2000">
                <a:solidFill>
                  <a:srgbClr val="00B0F0"/>
                </a:solidFill>
              </a:rPr>
              <a:t>hw1.lp1data = lowpass(hw1.hpdata, 1, hw1.info.system.framerate</a:t>
            </a:r>
            <a:r>
              <a:rPr lang="en-US" sz="2000" smtClean="0">
                <a:solidFill>
                  <a:srgbClr val="00B0F0"/>
                </a:solidFill>
              </a:rPr>
              <a:t>);</a:t>
            </a:r>
            <a:br>
              <a:rPr lang="en-US" sz="2000" smtClean="0">
                <a:solidFill>
                  <a:srgbClr val="00B0F0"/>
                </a:solidFill>
              </a:rPr>
            </a:br>
            <a:r>
              <a:rPr lang="en-US" sz="2000" smtClean="0">
                <a:solidFill>
                  <a:srgbClr val="00B0F0"/>
                </a:solidFill>
              </a:rPr>
              <a:t>noisy.lp1data </a:t>
            </a:r>
            <a:r>
              <a:rPr lang="en-US" sz="2000">
                <a:solidFill>
                  <a:srgbClr val="00B0F0"/>
                </a:solidFill>
              </a:rPr>
              <a:t>= </a:t>
            </a:r>
            <a:r>
              <a:rPr lang="en-US" sz="2000" smtClean="0">
                <a:solidFill>
                  <a:srgbClr val="00B0F0"/>
                </a:solidFill>
              </a:rPr>
              <a:t>lowpass(noisy.hpdata, </a:t>
            </a:r>
            <a:r>
              <a:rPr lang="en-US" sz="2000">
                <a:solidFill>
                  <a:srgbClr val="00B0F0"/>
                </a:solidFill>
              </a:rPr>
              <a:t>1, </a:t>
            </a:r>
            <a:r>
              <a:rPr lang="en-US" sz="2000" smtClean="0">
                <a:solidFill>
                  <a:srgbClr val="00B0F0"/>
                </a:solidFill>
              </a:rPr>
              <a:t>noisy.info.system.framerate);</a:t>
            </a:r>
            <a:br>
              <a:rPr lang="en-US" sz="2000" smtClean="0">
                <a:solidFill>
                  <a:srgbClr val="00B0F0"/>
                </a:solidFill>
              </a:rPr>
            </a:br>
            <a:r>
              <a:rPr lang="en-US" sz="2000" smtClean="0">
                <a:solidFill>
                  <a:srgbClr val="00B0F0"/>
                </a:solidFill>
              </a:rPr>
              <a:t/>
            </a:r>
            <a:br>
              <a:rPr lang="en-US" sz="2000" smtClean="0">
                <a:solidFill>
                  <a:srgbClr val="00B0F0"/>
                </a:solidFill>
              </a:rPr>
            </a:br>
            <a:r>
              <a:rPr lang="en-US" sz="2000" smtClean="0">
                <a:solidFill>
                  <a:srgbClr val="00B0F0"/>
                </a:solidFill>
              </a:rPr>
              <a:t>params.fig_handle = figure('Color', 'k'); params.ylimits </a:t>
            </a:r>
            <a:r>
              <a:rPr lang="en-US" sz="2000">
                <a:solidFill>
                  <a:srgbClr val="00B0F0"/>
                </a:solidFill>
              </a:rPr>
              <a:t>= [0 </a:t>
            </a:r>
            <a:r>
              <a:rPr lang="en-US" sz="2000" smtClean="0">
                <a:solidFill>
                  <a:srgbClr val="00B0F0"/>
                </a:solidFill>
              </a:rPr>
              <a:t>1e-5];</a:t>
            </a:r>
            <a:br>
              <a:rPr lang="en-US" sz="2000" smtClean="0">
                <a:solidFill>
                  <a:srgbClr val="00B0F0"/>
                </a:solidFill>
              </a:rPr>
            </a:br>
            <a:r>
              <a:rPr lang="en-US" sz="2000" smtClean="0">
                <a:solidFill>
                  <a:srgbClr val="00B0F0"/>
                </a:solidFill>
              </a:rPr>
              <a:t>PlotPowerSpectrumMean(hw1.hpdata</a:t>
            </a:r>
            <a:r>
              <a:rPr lang="en-US" sz="2000">
                <a:solidFill>
                  <a:srgbClr val="00B0F0"/>
                </a:solidFill>
              </a:rPr>
              <a:t>, </a:t>
            </a:r>
            <a:r>
              <a:rPr lang="en-US" sz="2000" smtClean="0">
                <a:solidFill>
                  <a:srgbClr val="00B0F0"/>
                </a:solidFill>
              </a:rPr>
              <a:t>hw1.info, params)</a:t>
            </a:r>
            <a:br>
              <a:rPr lang="en-US" sz="2000" smtClean="0">
                <a:solidFill>
                  <a:srgbClr val="00B0F0"/>
                </a:solidFill>
              </a:rPr>
            </a:br>
            <a:r>
              <a:rPr lang="en-US" sz="2000">
                <a:solidFill>
                  <a:srgbClr val="00B0F0"/>
                </a:solidFill>
              </a:rPr>
              <a:t>PlotPowerSpectrumMean(hw1.lp1data, hw1.info, </a:t>
            </a:r>
            <a:r>
              <a:rPr lang="en-US" sz="2000" smtClean="0">
                <a:solidFill>
                  <a:srgbClr val="00B0F0"/>
                </a:solidFill>
              </a:rPr>
              <a:t>params)</a:t>
            </a:r>
            <a:br>
              <a:rPr lang="en-US" sz="2000" smtClean="0">
                <a:solidFill>
                  <a:srgbClr val="00B0F0"/>
                </a:solidFill>
              </a:rPr>
            </a:br>
            <a:r>
              <a:rPr lang="en-US" sz="2000" smtClean="0">
                <a:solidFill>
                  <a:srgbClr val="00B0F0"/>
                </a:solidFill>
              </a:rPr>
              <a:t>legend({'highpassed', 'lowpassed'}, 'Color', 'k', 'TextColor', 'w')</a:t>
            </a:r>
            <a:br>
              <a:rPr lang="en-US" sz="2000" smtClean="0">
                <a:solidFill>
                  <a:srgbClr val="00B0F0"/>
                </a:solidFill>
              </a:rPr>
            </a:br>
            <a:r>
              <a:rPr lang="en-US" sz="2000">
                <a:solidFill>
                  <a:srgbClr val="00B0F0"/>
                </a:solidFill>
              </a:rPr>
              <a:t/>
            </a:r>
            <a:br>
              <a:rPr lang="en-US" sz="2000">
                <a:solidFill>
                  <a:srgbClr val="00B0F0"/>
                </a:solidFill>
              </a:rPr>
            </a:br>
            <a:r>
              <a:rPr lang="en-US" sz="2000">
                <a:solidFill>
                  <a:srgbClr val="00B0F0"/>
                </a:solidFill>
              </a:rPr>
              <a:t>params.fig_handle = figure('Color', 'k');</a:t>
            </a:r>
            <a:br>
              <a:rPr lang="en-US" sz="2000">
                <a:solidFill>
                  <a:srgbClr val="00B0F0"/>
                </a:solidFill>
              </a:rPr>
            </a:br>
            <a:r>
              <a:rPr lang="en-US" sz="2000">
                <a:solidFill>
                  <a:srgbClr val="00B0F0"/>
                </a:solidFill>
              </a:rPr>
              <a:t>PlotPowerSpectrumMean(noisy.hpdata, noisy.info, params</a:t>
            </a:r>
            <a:r>
              <a:rPr lang="en-US" sz="2000" smtClean="0">
                <a:solidFill>
                  <a:srgbClr val="00B0F0"/>
                </a:solidFill>
              </a:rPr>
              <a:t>)</a:t>
            </a:r>
            <a:br>
              <a:rPr lang="en-US" sz="2000" smtClean="0">
                <a:solidFill>
                  <a:srgbClr val="00B0F0"/>
                </a:solidFill>
              </a:rPr>
            </a:br>
            <a:r>
              <a:rPr lang="en-US" sz="2000" smtClean="0">
                <a:solidFill>
                  <a:srgbClr val="00B0F0"/>
                </a:solidFill>
              </a:rPr>
              <a:t>PlotPowerSpectrumMean(noisy.lp1data, noisy.info, </a:t>
            </a:r>
            <a:r>
              <a:rPr lang="en-US" sz="2000">
                <a:solidFill>
                  <a:srgbClr val="00B0F0"/>
                </a:solidFill>
              </a:rPr>
              <a:t>params)</a:t>
            </a:r>
            <a:br>
              <a:rPr lang="en-US" sz="2000">
                <a:solidFill>
                  <a:srgbClr val="00B0F0"/>
                </a:solidFill>
              </a:rPr>
            </a:br>
            <a:r>
              <a:rPr lang="en-US" sz="2000">
                <a:solidFill>
                  <a:srgbClr val="00B0F0"/>
                </a:solidFill>
              </a:rPr>
              <a:t>legend({'highpassed', 'lowpassed'}, 'Color', 'k', 'TextColor', 'w')</a:t>
            </a:r>
            <a:endParaRPr lang="en-US" sz="2000" smtClean="0">
              <a:solidFill>
                <a:srgbClr val="00B0F0"/>
              </a:solidFill>
            </a:endParaRPr>
          </a:p>
          <a:p>
            <a:endParaRPr lang="en-US" sz="2000"/>
          </a:p>
        </p:txBody>
      </p:sp>
    </p:spTree>
    <p:extLst>
      <p:ext uri="{BB962C8B-B14F-4D97-AF65-F5344CB8AC3E}">
        <p14:creationId xmlns:p14="http://schemas.microsoft.com/office/powerpoint/2010/main" val="3575429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Mapping Hearing Words</a:t>
            </a:r>
            <a:endParaRPr lang="en-US" dirty="0"/>
          </a:p>
        </p:txBody>
      </p:sp>
      <p:sp>
        <p:nvSpPr>
          <p:cNvPr id="3" name="Content Placeholder 2"/>
          <p:cNvSpPr>
            <a:spLocks noGrp="1"/>
          </p:cNvSpPr>
          <p:nvPr>
            <p:ph sz="half" idx="1"/>
          </p:nvPr>
        </p:nvSpPr>
        <p:spPr>
          <a:xfrm>
            <a:off x="154379" y="1485900"/>
            <a:ext cx="6279268" cy="4555461"/>
          </a:xfrm>
        </p:spPr>
        <p:txBody>
          <a:bodyPr>
            <a:noAutofit/>
          </a:bodyPr>
          <a:lstStyle/>
          <a:p>
            <a:r>
              <a:rPr lang="en-US" sz="2000" smtClean="0"/>
              <a:t>In the hearing words (HW) paradigm, which we will use in this tutorial, a participant quietly listens to auditory stimuli presented through speakers.</a:t>
            </a:r>
          </a:p>
          <a:p>
            <a:endParaRPr lang="en-US" sz="2000"/>
          </a:p>
          <a:p>
            <a:r>
              <a:rPr lang="en-US" sz="2000" smtClean="0"/>
              <a:t>The stimuli are divided into six 30-second blocks (white rectangles on bottom-right), with one spoken word per s for 15 s, followed by 15 s of silence.</a:t>
            </a:r>
          </a:p>
          <a:p>
            <a:endParaRPr lang="en-US" sz="2000"/>
          </a:p>
          <a:p>
            <a:r>
              <a:rPr lang="en-US" sz="2000" smtClean="0"/>
              <a:t>These blocks are averaged together and reconstructed into a 5D time series movie of brain function: 3 dimensions of space, 1 dimension for time, and 1 dimension for Hemoglobin contrasts: oxy, deoxy, and total.</a:t>
            </a:r>
            <a:endParaRPr lang="en-US" sz="2000"/>
          </a:p>
        </p:txBody>
      </p:sp>
      <p:pic>
        <p:nvPicPr>
          <p:cNvPr id="5" name="Picture 4"/>
          <p:cNvPicPr>
            <a:picLocks noChangeAspect="1"/>
          </p:cNvPicPr>
          <p:nvPr/>
        </p:nvPicPr>
        <p:blipFill>
          <a:blip r:embed="rId3"/>
          <a:stretch>
            <a:fillRect/>
          </a:stretch>
        </p:blipFill>
        <p:spPr>
          <a:xfrm>
            <a:off x="6976876" y="198771"/>
            <a:ext cx="4709841" cy="4399983"/>
          </a:xfrm>
          <a:prstGeom prst="rect">
            <a:avLst/>
          </a:prstGeom>
        </p:spPr>
      </p:pic>
      <p:pic>
        <p:nvPicPr>
          <p:cNvPr id="4" name="Picture 3"/>
          <p:cNvPicPr>
            <a:picLocks noChangeAspect="1"/>
          </p:cNvPicPr>
          <p:nvPr/>
        </p:nvPicPr>
        <p:blipFill>
          <a:blip r:embed="rId4"/>
          <a:stretch>
            <a:fillRect/>
          </a:stretch>
        </p:blipFill>
        <p:spPr>
          <a:xfrm>
            <a:off x="6562569" y="4797525"/>
            <a:ext cx="5512619" cy="1841500"/>
          </a:xfrm>
          <a:prstGeom prst="rect">
            <a:avLst/>
          </a:prstGeom>
        </p:spPr>
      </p:pic>
    </p:spTree>
    <p:extLst>
      <p:ext uri="{BB962C8B-B14F-4D97-AF65-F5344CB8AC3E}">
        <p14:creationId xmlns:p14="http://schemas.microsoft.com/office/powerpoint/2010/main" val="36560837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85116" y="273973"/>
            <a:ext cx="4267200" cy="6431280"/>
          </a:xfrm>
          <a:prstGeom prst="rect">
            <a:avLst/>
          </a:prstGeom>
        </p:spPr>
      </p:pic>
      <p:sp>
        <p:nvSpPr>
          <p:cNvPr id="2" name="Title 1"/>
          <p:cNvSpPr>
            <a:spLocks noGrp="1"/>
          </p:cNvSpPr>
          <p:nvPr>
            <p:ph type="title"/>
          </p:nvPr>
        </p:nvSpPr>
        <p:spPr>
          <a:xfrm>
            <a:off x="0" y="0"/>
            <a:ext cx="8596668" cy="1320800"/>
          </a:xfrm>
        </p:spPr>
        <p:txBody>
          <a:bodyPr/>
          <a:lstStyle/>
          <a:p>
            <a:r>
              <a:rPr lang="en-US" smtClean="0"/>
              <a:t>LPF1 Power Spectrum</a:t>
            </a:r>
            <a:endParaRPr lang="en-US" dirty="0"/>
          </a:p>
        </p:txBody>
      </p:sp>
      <p:sp>
        <p:nvSpPr>
          <p:cNvPr id="5" name="Content Placeholder 4"/>
          <p:cNvSpPr>
            <a:spLocks noGrp="1"/>
          </p:cNvSpPr>
          <p:nvPr>
            <p:ph idx="1"/>
          </p:nvPr>
        </p:nvSpPr>
        <p:spPr>
          <a:xfrm>
            <a:off x="0" y="1037763"/>
            <a:ext cx="7335866" cy="3080673"/>
          </a:xfrm>
        </p:spPr>
        <p:txBody>
          <a:bodyPr>
            <a:normAutofit/>
          </a:bodyPr>
          <a:lstStyle/>
          <a:p>
            <a:r>
              <a:rPr lang="en-US" sz="2000" dirty="0" smtClean="0"/>
              <a:t>On both </a:t>
            </a:r>
            <a:r>
              <a:rPr lang="en-US" sz="2000" dirty="0" smtClean="0">
                <a:solidFill>
                  <a:srgbClr val="00B050"/>
                </a:solidFill>
              </a:rPr>
              <a:t>HW1 </a:t>
            </a:r>
            <a:r>
              <a:rPr lang="en-US" sz="2000" dirty="0" smtClean="0"/>
              <a:t>and </a:t>
            </a:r>
            <a:r>
              <a:rPr lang="en-US" sz="2000" dirty="0" smtClean="0">
                <a:solidFill>
                  <a:srgbClr val="00B050"/>
                </a:solidFill>
              </a:rPr>
              <a:t>Noisy</a:t>
            </a:r>
            <a:r>
              <a:rPr lang="en-US" sz="2000" dirty="0" smtClean="0"/>
              <a:t>, we see the action of LPF1 in the disappearance of the right-most peak, highlighted in red</a:t>
            </a:r>
            <a:r>
              <a:rPr lang="en-US" sz="2000" smtClean="0"/>
              <a:t>, which </a:t>
            </a:r>
            <a:r>
              <a:rPr lang="en-US" sz="2000" dirty="0" smtClean="0"/>
              <a:t>was just above the </a:t>
            </a:r>
            <a:r>
              <a:rPr lang="en-US" sz="2000" dirty="0" smtClean="0">
                <a:solidFill>
                  <a:srgbClr val="00B050"/>
                </a:solidFill>
              </a:rPr>
              <a:t>1 Hz </a:t>
            </a:r>
            <a:r>
              <a:rPr lang="en-US" sz="2000" smtClean="0"/>
              <a:t>cutoff. Remember that you can use MATLAB's zoom tool to examine plots more closely!</a:t>
            </a:r>
          </a:p>
          <a:p>
            <a:endParaRPr lang="en-US" sz="2000"/>
          </a:p>
          <a:p>
            <a:r>
              <a:rPr lang="en-US" sz="2000" smtClean="0"/>
              <a:t>Below is a zoomed-in view of </a:t>
            </a:r>
            <a:r>
              <a:rPr lang="en-US" sz="2000" smtClean="0">
                <a:solidFill>
                  <a:srgbClr val="00B050"/>
                </a:solidFill>
              </a:rPr>
              <a:t>HW1</a:t>
            </a:r>
            <a:r>
              <a:rPr lang="en-US" sz="2000" smtClean="0"/>
              <a:t>.</a:t>
            </a:r>
            <a:endParaRPr lang="en-US" sz="2000" dirty="0"/>
          </a:p>
        </p:txBody>
      </p:sp>
      <p:sp>
        <p:nvSpPr>
          <p:cNvPr id="12" name="TextBox 11"/>
          <p:cNvSpPr txBox="1"/>
          <p:nvPr/>
        </p:nvSpPr>
        <p:spPr>
          <a:xfrm>
            <a:off x="7030770" y="273973"/>
            <a:ext cx="654346" cy="369332"/>
          </a:xfrm>
          <a:prstGeom prst="rect">
            <a:avLst/>
          </a:prstGeom>
          <a:noFill/>
        </p:spPr>
        <p:txBody>
          <a:bodyPr wrap="none" rtlCol="0">
            <a:spAutoFit/>
          </a:bodyPr>
          <a:lstStyle/>
          <a:p>
            <a:r>
              <a:rPr lang="en-US" smtClean="0">
                <a:solidFill>
                  <a:srgbClr val="FF0000"/>
                </a:solidFill>
              </a:rPr>
              <a:t>HW1</a:t>
            </a:r>
            <a:endParaRPr lang="en-US">
              <a:solidFill>
                <a:srgbClr val="FF0000"/>
              </a:solidFill>
            </a:endParaRPr>
          </a:p>
        </p:txBody>
      </p:sp>
      <p:sp>
        <p:nvSpPr>
          <p:cNvPr id="14" name="TextBox 13"/>
          <p:cNvSpPr txBox="1"/>
          <p:nvPr/>
        </p:nvSpPr>
        <p:spPr>
          <a:xfrm>
            <a:off x="6913058" y="6335921"/>
            <a:ext cx="728084" cy="369332"/>
          </a:xfrm>
          <a:prstGeom prst="rect">
            <a:avLst/>
          </a:prstGeom>
          <a:noFill/>
        </p:spPr>
        <p:txBody>
          <a:bodyPr wrap="none" rtlCol="0">
            <a:spAutoFit/>
          </a:bodyPr>
          <a:lstStyle/>
          <a:p>
            <a:r>
              <a:rPr lang="en-US" smtClean="0">
                <a:solidFill>
                  <a:srgbClr val="FF0000"/>
                </a:solidFill>
              </a:rPr>
              <a:t>Noisy</a:t>
            </a:r>
            <a:endParaRPr lang="en-US">
              <a:solidFill>
                <a:srgbClr val="FF0000"/>
              </a:solidFill>
            </a:endParaRPr>
          </a:p>
        </p:txBody>
      </p:sp>
      <p:sp>
        <p:nvSpPr>
          <p:cNvPr id="25" name="Oval 24"/>
          <p:cNvSpPr/>
          <p:nvPr/>
        </p:nvSpPr>
        <p:spPr>
          <a:xfrm>
            <a:off x="10845800" y="2832100"/>
            <a:ext cx="698500" cy="4826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845800" y="6098862"/>
            <a:ext cx="698500" cy="4826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907621" y="3438088"/>
            <a:ext cx="4464062" cy="3340075"/>
          </a:xfrm>
          <a:prstGeom prst="rect">
            <a:avLst/>
          </a:prstGeom>
        </p:spPr>
      </p:pic>
      <p:cxnSp>
        <p:nvCxnSpPr>
          <p:cNvPr id="8" name="Straight Connector 7"/>
          <p:cNvCxnSpPr>
            <a:stCxn id="25" idx="0"/>
          </p:cNvCxnSpPr>
          <p:nvPr/>
        </p:nvCxnSpPr>
        <p:spPr>
          <a:xfrm flipH="1">
            <a:off x="1907621" y="2832100"/>
            <a:ext cx="9287429" cy="604585"/>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5" idx="4"/>
          </p:cNvCxnSpPr>
          <p:nvPr/>
        </p:nvCxnSpPr>
        <p:spPr>
          <a:xfrm flipH="1">
            <a:off x="6371683" y="3314700"/>
            <a:ext cx="4823367" cy="346346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0924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747000" y="3629289"/>
            <a:ext cx="4191000" cy="3148873"/>
          </a:xfrm>
          <a:prstGeom prst="rect">
            <a:avLst/>
          </a:prstGeom>
        </p:spPr>
      </p:pic>
      <p:sp>
        <p:nvSpPr>
          <p:cNvPr id="2" name="Title 1"/>
          <p:cNvSpPr>
            <a:spLocks noGrp="1"/>
          </p:cNvSpPr>
          <p:nvPr>
            <p:ph type="title"/>
          </p:nvPr>
        </p:nvSpPr>
        <p:spPr>
          <a:xfrm>
            <a:off x="0" y="0"/>
            <a:ext cx="8596668" cy="1320800"/>
          </a:xfrm>
        </p:spPr>
        <p:txBody>
          <a:bodyPr/>
          <a:lstStyle/>
          <a:p>
            <a:r>
              <a:rPr lang="en-US" smtClean="0"/>
              <a:t>LPF1: Alternative Cutoff Frequency</a:t>
            </a:r>
            <a:endParaRPr lang="en-US" dirty="0"/>
          </a:p>
        </p:txBody>
      </p:sp>
      <p:sp>
        <p:nvSpPr>
          <p:cNvPr id="5" name="Content Placeholder 4"/>
          <p:cNvSpPr>
            <a:spLocks noGrp="1"/>
          </p:cNvSpPr>
          <p:nvPr>
            <p:ph idx="1"/>
          </p:nvPr>
        </p:nvSpPr>
        <p:spPr>
          <a:xfrm>
            <a:off x="0" y="934708"/>
            <a:ext cx="11544300" cy="3080673"/>
          </a:xfrm>
        </p:spPr>
        <p:txBody>
          <a:bodyPr>
            <a:normAutofit/>
          </a:bodyPr>
          <a:lstStyle/>
          <a:p>
            <a:r>
              <a:rPr lang="en-US" sz="2000" smtClean="0"/>
              <a:t>Let's also take a quick look at what would happen if we lowered the cutoff to </a:t>
            </a:r>
            <a:r>
              <a:rPr lang="en-US" sz="2000" smtClean="0">
                <a:solidFill>
                  <a:srgbClr val="00B050"/>
                </a:solidFill>
              </a:rPr>
              <a:t>0.5 Hz</a:t>
            </a:r>
            <a:r>
              <a:rPr lang="en-US" sz="2000" smtClean="0"/>
              <a:t>:</a:t>
            </a:r>
            <a:br>
              <a:rPr lang="en-US" sz="2000" smtClean="0"/>
            </a:br>
            <a:r>
              <a:rPr lang="en-US" sz="2000" smtClean="0"/>
              <a:t/>
            </a:r>
            <a:br>
              <a:rPr lang="en-US" sz="2000" smtClean="0"/>
            </a:br>
            <a:r>
              <a:rPr lang="en-US" sz="2000" smtClean="0">
                <a:solidFill>
                  <a:srgbClr val="00B0F0"/>
                </a:solidFill>
              </a:rPr>
              <a:t>temp = lowpass(hw1.hpdata, 0.5, hw1.info.system.framerate);</a:t>
            </a:r>
            <a:br>
              <a:rPr lang="en-US" sz="2000" smtClean="0">
                <a:solidFill>
                  <a:srgbClr val="00B0F0"/>
                </a:solidFill>
              </a:rPr>
            </a:br>
            <a:r>
              <a:rPr lang="en-US" sz="2000" smtClean="0">
                <a:solidFill>
                  <a:srgbClr val="00B0F0"/>
                </a:solidFill>
              </a:rPr>
              <a:t>params.fig_handle = figure('Color', 'k');</a:t>
            </a:r>
            <a:br>
              <a:rPr lang="en-US" sz="2000" smtClean="0">
                <a:solidFill>
                  <a:srgbClr val="00B0F0"/>
                </a:solidFill>
              </a:rPr>
            </a:br>
            <a:r>
              <a:rPr lang="en-US" sz="2000" smtClean="0">
                <a:solidFill>
                  <a:srgbClr val="00B0F0"/>
                </a:solidFill>
              </a:rPr>
              <a:t>PlotPowerSpectrumMean(hw1.hpdata, hw1.info, params)</a:t>
            </a:r>
            <a:br>
              <a:rPr lang="en-US" sz="2000" smtClean="0">
                <a:solidFill>
                  <a:srgbClr val="00B0F0"/>
                </a:solidFill>
              </a:rPr>
            </a:br>
            <a:r>
              <a:rPr lang="en-US" sz="2000" smtClean="0">
                <a:solidFill>
                  <a:srgbClr val="00B0F0"/>
                </a:solidFill>
              </a:rPr>
              <a:t>PlotPowerSpectrumMean(hw1.lp1data, hw1.info, params)</a:t>
            </a:r>
            <a:br>
              <a:rPr lang="en-US" sz="2000" smtClean="0">
                <a:solidFill>
                  <a:srgbClr val="00B0F0"/>
                </a:solidFill>
              </a:rPr>
            </a:br>
            <a:r>
              <a:rPr lang="en-US" sz="2000" smtClean="0">
                <a:solidFill>
                  <a:srgbClr val="00B0F0"/>
                </a:solidFill>
              </a:rPr>
              <a:t>PlotPowerSpectrumMean(temp, hw1.info, params)</a:t>
            </a:r>
            <a:br>
              <a:rPr lang="en-US" sz="2000" smtClean="0">
                <a:solidFill>
                  <a:srgbClr val="00B0F0"/>
                </a:solidFill>
              </a:rPr>
            </a:br>
            <a:r>
              <a:rPr lang="en-US" sz="2000" smtClean="0">
                <a:solidFill>
                  <a:srgbClr val="00B0F0"/>
                </a:solidFill>
              </a:rPr>
              <a:t>legend({'highpassed', 'lowpass 1 Hz', 'lowpass 0.5 Hz'}, 'Color', 'k', 'TextColor', 'w')</a:t>
            </a:r>
            <a:endParaRPr lang="en-US" sz="2000" dirty="0">
              <a:solidFill>
                <a:srgbClr val="00B0F0"/>
              </a:solidFill>
            </a:endParaRPr>
          </a:p>
        </p:txBody>
      </p:sp>
      <p:sp>
        <p:nvSpPr>
          <p:cNvPr id="28" name="Oval 27"/>
          <p:cNvSpPr/>
          <p:nvPr/>
        </p:nvSpPr>
        <p:spPr>
          <a:xfrm>
            <a:off x="9829800" y="5892800"/>
            <a:ext cx="1384300" cy="6731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28" idx="0"/>
          </p:cNvCxnSpPr>
          <p:nvPr/>
        </p:nvCxnSpPr>
        <p:spPr>
          <a:xfrm flipH="1" flipV="1">
            <a:off x="6129243" y="4015381"/>
            <a:ext cx="4392707" cy="1877419"/>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8" idx="4"/>
          </p:cNvCxnSpPr>
          <p:nvPr/>
        </p:nvCxnSpPr>
        <p:spPr>
          <a:xfrm flipH="1">
            <a:off x="6129243" y="6565900"/>
            <a:ext cx="4392707" cy="212262"/>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stretch>
            <a:fillRect/>
          </a:stretch>
        </p:blipFill>
        <p:spPr>
          <a:xfrm>
            <a:off x="2460847" y="4015381"/>
            <a:ext cx="3668396" cy="2762781"/>
          </a:xfrm>
          <a:prstGeom prst="rect">
            <a:avLst/>
          </a:prstGeom>
        </p:spPr>
      </p:pic>
    </p:spTree>
    <p:extLst>
      <p:ext uri="{BB962C8B-B14F-4D97-AF65-F5344CB8AC3E}">
        <p14:creationId xmlns:p14="http://schemas.microsoft.com/office/powerpoint/2010/main" val="34645165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LPF1 Mean Time Traces</a:t>
            </a:r>
            <a:endParaRPr lang="en-US" dirty="0"/>
          </a:p>
        </p:txBody>
      </p:sp>
      <p:sp>
        <p:nvSpPr>
          <p:cNvPr id="5" name="Content Placeholder 4"/>
          <p:cNvSpPr>
            <a:spLocks noGrp="1"/>
          </p:cNvSpPr>
          <p:nvPr>
            <p:ph idx="1"/>
          </p:nvPr>
        </p:nvSpPr>
        <p:spPr>
          <a:xfrm>
            <a:off x="0" y="2206151"/>
            <a:ext cx="7683730" cy="3080673"/>
          </a:xfrm>
        </p:spPr>
        <p:txBody>
          <a:bodyPr>
            <a:normAutofit/>
          </a:bodyPr>
          <a:lstStyle/>
          <a:p>
            <a:r>
              <a:rPr lang="en-US" sz="2000" smtClean="0"/>
              <a:t>Before we move on, let's also look at </a:t>
            </a:r>
            <a:r>
              <a:rPr lang="en-US" sz="2000" smtClean="0">
                <a:solidFill>
                  <a:srgbClr val="00B050"/>
                </a:solidFill>
              </a:rPr>
              <a:t>HW1</a:t>
            </a:r>
            <a:r>
              <a:rPr lang="en-US" sz="2000" smtClean="0"/>
              <a:t>'s mean time traces, as we did for the HPF:</a:t>
            </a:r>
            <a:br>
              <a:rPr lang="en-US" sz="2000" smtClean="0"/>
            </a:br>
            <a:r>
              <a:rPr lang="en-US" sz="2000" smtClean="0"/>
              <a:t/>
            </a:r>
            <a:br>
              <a:rPr lang="en-US" sz="2000" smtClean="0"/>
            </a:br>
            <a:r>
              <a:rPr lang="en-US" sz="2000">
                <a:solidFill>
                  <a:srgbClr val="00B0F0"/>
                </a:solidFill>
              </a:rPr>
              <a:t>params.fig_handle = figure('Color', 'k</a:t>
            </a:r>
            <a:r>
              <a:rPr lang="en-US" sz="2000" smtClean="0">
                <a:solidFill>
                  <a:srgbClr val="00B0F0"/>
                </a:solidFill>
              </a:rPr>
              <a:t>');</a:t>
            </a:r>
            <a:br>
              <a:rPr lang="en-US" sz="2000" smtClean="0">
                <a:solidFill>
                  <a:srgbClr val="00B0F0"/>
                </a:solidFill>
              </a:rPr>
            </a:br>
            <a:r>
              <a:rPr lang="en-US" sz="2000" smtClean="0">
                <a:solidFill>
                  <a:srgbClr val="00B0F0"/>
                </a:solidFill>
              </a:rPr>
              <a:t>params.ylimits </a:t>
            </a:r>
            <a:r>
              <a:rPr lang="en-US" sz="2000">
                <a:solidFill>
                  <a:srgbClr val="00B0F0"/>
                </a:solidFill>
              </a:rPr>
              <a:t>= [</a:t>
            </a:r>
            <a:r>
              <a:rPr lang="en-US" sz="2000" smtClean="0">
                <a:solidFill>
                  <a:srgbClr val="00B0F0"/>
                </a:solidFill>
              </a:rPr>
              <a:t>];</a:t>
            </a:r>
            <a:r>
              <a:rPr lang="en-US" sz="2000">
                <a:solidFill>
                  <a:srgbClr val="00B0F0"/>
                </a:solidFill>
              </a:rPr>
              <a:t/>
            </a:r>
            <a:br>
              <a:rPr lang="en-US" sz="2000">
                <a:solidFill>
                  <a:srgbClr val="00B0F0"/>
                </a:solidFill>
              </a:rPr>
            </a:br>
            <a:r>
              <a:rPr lang="en-US" sz="2000" smtClean="0">
                <a:solidFill>
                  <a:srgbClr val="00B0F0"/>
                </a:solidFill>
              </a:rPr>
              <a:t>PlotTimeTraceMean(hw1.hpdata</a:t>
            </a:r>
            <a:r>
              <a:rPr lang="en-US" sz="2000">
                <a:solidFill>
                  <a:srgbClr val="00B0F0"/>
                </a:solidFill>
              </a:rPr>
              <a:t>, hw1.info, params)</a:t>
            </a:r>
            <a:br>
              <a:rPr lang="en-US" sz="2000">
                <a:solidFill>
                  <a:srgbClr val="00B0F0"/>
                </a:solidFill>
              </a:rPr>
            </a:br>
            <a:r>
              <a:rPr lang="en-US" sz="2000" smtClean="0">
                <a:solidFill>
                  <a:srgbClr val="00B0F0"/>
                </a:solidFill>
              </a:rPr>
              <a:t>PlotTimeTraceMean(hw1.lp1data</a:t>
            </a:r>
            <a:r>
              <a:rPr lang="en-US" sz="2000">
                <a:solidFill>
                  <a:srgbClr val="00B0F0"/>
                </a:solidFill>
              </a:rPr>
              <a:t>, hw1.info, params)</a:t>
            </a:r>
            <a:br>
              <a:rPr lang="en-US" sz="2000">
                <a:solidFill>
                  <a:srgbClr val="00B0F0"/>
                </a:solidFill>
              </a:rPr>
            </a:br>
            <a:r>
              <a:rPr lang="en-US" sz="2000">
                <a:solidFill>
                  <a:srgbClr val="00B0F0"/>
                </a:solidFill>
              </a:rPr>
              <a:t>legend({'highpassed', 'lowpassed'}, 'Color', 'k', 'TextColor', 'w')</a:t>
            </a:r>
            <a:endParaRPr lang="en-US" sz="2000" dirty="0">
              <a:solidFill>
                <a:srgbClr val="00B0F0"/>
              </a:solidFill>
            </a:endParaRPr>
          </a:p>
        </p:txBody>
      </p:sp>
      <p:pic>
        <p:nvPicPr>
          <p:cNvPr id="3" name="Picture 2"/>
          <p:cNvPicPr>
            <a:picLocks noChangeAspect="1"/>
          </p:cNvPicPr>
          <p:nvPr/>
        </p:nvPicPr>
        <p:blipFill>
          <a:blip r:embed="rId3"/>
          <a:stretch>
            <a:fillRect/>
          </a:stretch>
        </p:blipFill>
        <p:spPr>
          <a:xfrm>
            <a:off x="7683730" y="2094044"/>
            <a:ext cx="4267200" cy="3192780"/>
          </a:xfrm>
          <a:prstGeom prst="rect">
            <a:avLst/>
          </a:prstGeom>
        </p:spPr>
      </p:pic>
    </p:spTree>
    <p:extLst>
      <p:ext uri="{BB962C8B-B14F-4D97-AF65-F5344CB8AC3E}">
        <p14:creationId xmlns:p14="http://schemas.microsoft.com/office/powerpoint/2010/main" val="25690616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Superficial Signal Regression</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5" name="Picture 34"/>
          <p:cNvPicPr>
            <a:picLocks noChangeAspect="1"/>
          </p:cNvPicPr>
          <p:nvPr/>
        </p:nvPicPr>
        <p:blipFill>
          <a:blip r:embed="rId2"/>
          <a:stretch>
            <a:fillRect/>
          </a:stretch>
        </p:blipFill>
        <p:spPr>
          <a:xfrm>
            <a:off x="10198100" y="1021983"/>
            <a:ext cx="1333500" cy="997744"/>
          </a:xfrm>
          <a:prstGeom prst="rect">
            <a:avLst/>
          </a:prstGeom>
        </p:spPr>
      </p:pic>
      <p:cxnSp>
        <p:nvCxnSpPr>
          <p:cNvPr id="36" name="Straight Arrow Connector 35"/>
          <p:cNvCxnSpPr>
            <a:endCxn id="35"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stretch>
            <a:fillRect/>
          </a:stretch>
        </p:blipFill>
        <p:spPr>
          <a:xfrm>
            <a:off x="1004573" y="1608304"/>
            <a:ext cx="1331119" cy="997744"/>
          </a:xfrm>
          <a:prstGeom prst="rect">
            <a:avLst/>
          </a:prstGeom>
        </p:spPr>
      </p:pic>
      <p:cxnSp>
        <p:nvCxnSpPr>
          <p:cNvPr id="44" name="Straight Arrow Connector 43"/>
          <p:cNvCxnSpPr>
            <a:endCxn id="37" idx="3"/>
          </p:cNvCxnSpPr>
          <p:nvPr/>
        </p:nvCxnSpPr>
        <p:spPr>
          <a:xfrm flipH="1">
            <a:off x="2335692" y="2107176"/>
            <a:ext cx="249408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4"/>
          <a:srcRect b="55495"/>
          <a:stretch/>
        </p:blipFill>
        <p:spPr>
          <a:xfrm>
            <a:off x="7776586" y="1890700"/>
            <a:ext cx="2338388" cy="715348"/>
          </a:xfrm>
          <a:prstGeom prst="rect">
            <a:avLst/>
          </a:prstGeom>
        </p:spPr>
      </p:pic>
      <p:pic>
        <p:nvPicPr>
          <p:cNvPr id="46" name="Picture 45"/>
          <p:cNvPicPr>
            <a:picLocks noChangeAspect="1"/>
          </p:cNvPicPr>
          <p:nvPr/>
        </p:nvPicPr>
        <p:blipFill rotWithShape="1">
          <a:blip r:embed="rId5"/>
          <a:srcRect b="54932"/>
          <a:stretch/>
        </p:blipFill>
        <p:spPr>
          <a:xfrm>
            <a:off x="7776586" y="2601161"/>
            <a:ext cx="2338388" cy="726539"/>
          </a:xfrm>
          <a:prstGeom prst="rect">
            <a:avLst/>
          </a:prstGeom>
        </p:spPr>
      </p:pic>
      <p:cxnSp>
        <p:nvCxnSpPr>
          <p:cNvPr id="47" name="Straight Arrow Connector 46"/>
          <p:cNvCxnSpPr/>
          <p:nvPr/>
        </p:nvCxnSpPr>
        <p:spPr>
          <a:xfrm>
            <a:off x="7362235" y="2645609"/>
            <a:ext cx="41435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6"/>
          <a:srcRect t="50786"/>
          <a:stretch/>
        </p:blipFill>
        <p:spPr>
          <a:xfrm>
            <a:off x="2452646" y="2674939"/>
            <a:ext cx="1338825" cy="997744"/>
          </a:xfrm>
          <a:prstGeom prst="rect">
            <a:avLst/>
          </a:prstGeom>
        </p:spPr>
      </p:pic>
      <p:cxnSp>
        <p:nvCxnSpPr>
          <p:cNvPr id="49" name="Straight Arrow Connector 48"/>
          <p:cNvCxnSpPr>
            <a:endCxn id="48" idx="3"/>
          </p:cNvCxnSpPr>
          <p:nvPr/>
        </p:nvCxnSpPr>
        <p:spPr>
          <a:xfrm flipH="1">
            <a:off x="3791471" y="3173811"/>
            <a:ext cx="103830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644434" y="3161111"/>
            <a:ext cx="1005840" cy="0"/>
          </a:xfrm>
          <a:prstGeom prst="line">
            <a:avLst/>
          </a:prstGeom>
          <a:ln w="12700"/>
        </p:spPr>
        <p:style>
          <a:lnRef idx="1">
            <a:schemeClr val="accent5"/>
          </a:lnRef>
          <a:fillRef idx="0">
            <a:schemeClr val="accent5"/>
          </a:fillRef>
          <a:effectRef idx="0">
            <a:schemeClr val="accent5"/>
          </a:effectRef>
          <a:fontRef idx="minor">
            <a:schemeClr val="tx1"/>
          </a:fontRef>
        </p:style>
      </p:cxnSp>
      <p:pic>
        <p:nvPicPr>
          <p:cNvPr id="51" name="Picture 50"/>
          <p:cNvPicPr>
            <a:picLocks noChangeAspect="1"/>
          </p:cNvPicPr>
          <p:nvPr/>
        </p:nvPicPr>
        <p:blipFill>
          <a:blip r:embed="rId7"/>
          <a:stretch>
            <a:fillRect/>
          </a:stretch>
        </p:blipFill>
        <p:spPr>
          <a:xfrm>
            <a:off x="10394334" y="3210957"/>
            <a:ext cx="1328738" cy="1000125"/>
          </a:xfrm>
          <a:prstGeom prst="rect">
            <a:avLst/>
          </a:prstGeom>
        </p:spPr>
      </p:pic>
      <p:cxnSp>
        <p:nvCxnSpPr>
          <p:cNvPr id="52" name="Straight Arrow Connector 51"/>
          <p:cNvCxnSpPr>
            <a:endCxn id="51" idx="1"/>
          </p:cNvCxnSpPr>
          <p:nvPr/>
        </p:nvCxnSpPr>
        <p:spPr>
          <a:xfrm>
            <a:off x="7362238" y="3711020"/>
            <a:ext cx="3032096"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stretch>
            <a:fillRect/>
          </a:stretch>
        </p:blipFill>
        <p:spPr>
          <a:xfrm>
            <a:off x="464165" y="3744527"/>
            <a:ext cx="1333500" cy="997744"/>
          </a:xfrm>
          <a:prstGeom prst="rect">
            <a:avLst/>
          </a:prstGeom>
        </p:spPr>
      </p:pic>
      <p:cxnSp>
        <p:nvCxnSpPr>
          <p:cNvPr id="54" name="Straight Arrow Connector 53"/>
          <p:cNvCxnSpPr>
            <a:stCxn id="26" idx="1"/>
            <a:endCxn id="53" idx="3"/>
          </p:cNvCxnSpPr>
          <p:nvPr/>
        </p:nvCxnSpPr>
        <p:spPr>
          <a:xfrm flipH="1">
            <a:off x="1797665" y="4243399"/>
            <a:ext cx="303211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7088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Superficial Signal Regression</a:t>
            </a:r>
            <a:endParaRPr lang="en-US" dirty="0"/>
          </a:p>
        </p:txBody>
      </p:sp>
      <p:sp>
        <p:nvSpPr>
          <p:cNvPr id="3" name="Content Placeholder 2"/>
          <p:cNvSpPr>
            <a:spLocks noGrp="1"/>
          </p:cNvSpPr>
          <p:nvPr>
            <p:ph idx="1"/>
          </p:nvPr>
        </p:nvSpPr>
        <p:spPr>
          <a:xfrm>
            <a:off x="444501" y="1892301"/>
            <a:ext cx="10413999" cy="3937000"/>
          </a:xfrm>
        </p:spPr>
        <p:txBody>
          <a:bodyPr>
            <a:noAutofit/>
          </a:bodyPr>
          <a:lstStyle/>
          <a:p>
            <a:r>
              <a:rPr lang="en-US" sz="2000" dirty="0" smtClean="0"/>
              <a:t>Next is Superficial Signal Regression, </a:t>
            </a:r>
            <a:r>
              <a:rPr lang="en-US" sz="2000" smtClean="0"/>
              <a:t>or SSR, which removes superficial hemodynamics of the scalp &amp; skull. This systemic signal (of the cardiovascular pulse in superficial blood vessels) is estimated by taking an average of the </a:t>
            </a:r>
            <a:r>
              <a:rPr lang="en-US" sz="2000" smtClean="0">
                <a:solidFill>
                  <a:srgbClr val="00B050"/>
                </a:solidFill>
              </a:rPr>
              <a:t>r2d = [10, 16] </a:t>
            </a:r>
            <a:r>
              <a:rPr lang="en-US" sz="2000" smtClean="0"/>
              <a:t>measurements.</a:t>
            </a:r>
            <a:br>
              <a:rPr lang="en-US" sz="2000" smtClean="0"/>
            </a:br>
            <a:endParaRPr lang="en-US" sz="2000" smtClean="0">
              <a:solidFill>
                <a:schemeClr val="tx1"/>
              </a:solidFill>
            </a:endParaRPr>
          </a:p>
          <a:p>
            <a:r>
              <a:rPr lang="en-US" sz="2000" smtClean="0">
                <a:solidFill>
                  <a:schemeClr val="tx1"/>
                </a:solidFill>
              </a:rPr>
              <a:t>The NeuroDOT function for taking this average is </a:t>
            </a:r>
            <a:r>
              <a:rPr lang="en-US" sz="2000" smtClean="0">
                <a:solidFill>
                  <a:srgbClr val="00B050"/>
                </a:solidFill>
              </a:rPr>
              <a:t>gethem</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hw1.hem = gethem(hw1.lp1data, hw1.info);</a:t>
            </a:r>
            <a:br>
              <a:rPr lang="en-US" sz="2000" smtClean="0">
                <a:solidFill>
                  <a:srgbClr val="00B0F0"/>
                </a:solidFill>
              </a:rPr>
            </a:br>
            <a:r>
              <a:rPr lang="en-US" sz="2000" smtClean="0">
                <a:solidFill>
                  <a:srgbClr val="00B0F0"/>
                </a:solidFill>
              </a:rPr>
              <a:t>noisy.hem = gethem(noisy.lp1data, noisy.info);</a:t>
            </a:r>
            <a:br>
              <a:rPr lang="en-US" sz="2000" smtClean="0">
                <a:solidFill>
                  <a:srgbClr val="00B0F0"/>
                </a:solidFill>
              </a:rPr>
            </a:br>
            <a:endParaRPr lang="en-US" sz="2000" smtClean="0">
              <a:solidFill>
                <a:srgbClr val="00B0F0"/>
              </a:solidFill>
            </a:endParaRPr>
          </a:p>
        </p:txBody>
      </p:sp>
    </p:spTree>
    <p:extLst>
      <p:ext uri="{BB962C8B-B14F-4D97-AF65-F5344CB8AC3E}">
        <p14:creationId xmlns:p14="http://schemas.microsoft.com/office/powerpoint/2010/main" val="22493070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Superficial Signal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400" y="1837068"/>
                <a:ext cx="11290299" cy="4131932"/>
              </a:xfrm>
            </p:spPr>
            <p:txBody>
              <a:bodyPr>
                <a:noAutofit/>
              </a:bodyPr>
              <a:lstStyle/>
              <a:p>
                <a:r>
                  <a:rPr lang="en-US" sz="2000" smtClean="0">
                    <a:solidFill>
                      <a:schemeClr val="tx1"/>
                    </a:solidFill>
                  </a:rPr>
                  <a:t>Then, we regress this hemodynamic signal from the rest of the data using NeuroDOT's </a:t>
                </a:r>
                <a:r>
                  <a:rPr lang="en-US" sz="2000" smtClean="0">
                    <a:solidFill>
                      <a:srgbClr val="00B050"/>
                    </a:solidFill>
                  </a:rPr>
                  <a:t>regcorr</a:t>
                </a:r>
                <a:r>
                  <a:rPr lang="en-US" sz="2000" smtClean="0">
                    <a:solidFill>
                      <a:schemeClr val="tx1"/>
                    </a:solidFill>
                  </a:rPr>
                  <a:t>.</a:t>
                </a:r>
                <a:br>
                  <a:rPr lang="en-US" sz="2000" smtClean="0">
                    <a:solidFill>
                      <a:schemeClr val="tx1"/>
                    </a:solidFill>
                  </a:rPr>
                </a:br>
                <a:r>
                  <a:rPr lang="en-US" sz="2000" smtClean="0">
                    <a:solidFill>
                      <a:srgbClr val="00B0F0"/>
                    </a:solidFill>
                  </a:rPr>
                  <a:t/>
                </a:r>
                <a:br>
                  <a:rPr lang="en-US" sz="2000" smtClean="0">
                    <a:solidFill>
                      <a:srgbClr val="00B0F0"/>
                    </a:solidFill>
                  </a:rPr>
                </a:br>
                <a:r>
                  <a:rPr lang="en-US" sz="2000" smtClean="0">
                    <a:solidFill>
                      <a:srgbClr val="00B0F0"/>
                    </a:solidFill>
                  </a:rPr>
                  <a:t>hw1.SSRdata = regcorr(hw1.lp1data, hw1.info, hw1.hem);</a:t>
                </a:r>
                <a:br>
                  <a:rPr lang="en-US" sz="2000" smtClean="0">
                    <a:solidFill>
                      <a:srgbClr val="00B0F0"/>
                    </a:solidFill>
                  </a:rPr>
                </a:br>
                <a:r>
                  <a:rPr lang="en-US" sz="2000" smtClean="0">
                    <a:solidFill>
                      <a:srgbClr val="00B0F0"/>
                    </a:solidFill>
                  </a:rPr>
                  <a:t>noisy.SSRdata = regcorr(noisy.lp1data, noisy.info, noisy.hem);</a:t>
                </a:r>
                <a:br>
                  <a:rPr lang="en-US" sz="2000" smtClean="0">
                    <a:solidFill>
                      <a:srgbClr val="00B0F0"/>
                    </a:solidFill>
                  </a:rPr>
                </a:br>
                <a:r>
                  <a:rPr lang="en-US" sz="2000" smtClean="0">
                    <a:solidFill>
                      <a:srgbClr val="00B0F0"/>
                    </a:solidFill>
                  </a:rPr>
                  <a:t/>
                </a:r>
                <a:br>
                  <a:rPr lang="en-US" sz="2000" smtClean="0">
                    <a:solidFill>
                      <a:srgbClr val="00B0F0"/>
                    </a:solidFill>
                  </a:rPr>
                </a:br>
                <a:r>
                  <a:rPr lang="en-US" sz="2000" smtClean="0">
                    <a:solidFill>
                      <a:schemeClr val="tx1"/>
                    </a:solidFill>
                  </a:rPr>
                  <a:t>This regression follows the formula outlined in the literature [1]: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r>
                      <a:rPr lang="en-US" sz="2000" i="1">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d>
                          <m:dPr>
                            <m:begChr m:val="⟨"/>
                            <m:endChr m:val="⟩"/>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𝑟</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[10,16]</m:t>
                                </m:r>
                              </m:sub>
                            </m:sSub>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e>
                        </m:d>
                      </m:num>
                      <m:den>
                        <m:d>
                          <m:dPr>
                            <m:begChr m:val="⟨"/>
                            <m:endChr m:val="⟩"/>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𝑟</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[10,16]</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𝑟</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[10,16]</m:t>
                                </m:r>
                              </m:sub>
                            </m:sSub>
                          </m:e>
                        </m:d>
                      </m:den>
                    </m:f>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oMath>
                </a14:m>
                <a:r>
                  <a:rPr lang="en-US" sz="2000">
                    <a:solidFill>
                      <a:schemeClr val="tx1"/>
                    </a:solidFill>
                  </a:rPr>
                  <a:t>, </a:t>
                </a:r>
                <a:r>
                  <a:rPr lang="en-US" sz="2000" smtClean="0">
                    <a:solidFill>
                      <a:schemeClr val="tx1"/>
                    </a:solidFill>
                  </a:rPr>
                  <a:t>where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oMath>
                </a14:m>
                <a:r>
                  <a:rPr lang="en-US" sz="2000" smtClean="0">
                    <a:solidFill>
                      <a:schemeClr val="tx1"/>
                    </a:solidFill>
                  </a:rPr>
                  <a:t> is the corrected signal, </a:t>
                </a:r>
                <a14:m>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oMath>
                </a14:m>
                <a:r>
                  <a:rPr lang="en-US" sz="2000" smtClean="0">
                    <a:solidFill>
                      <a:schemeClr val="tx1"/>
                    </a:solidFill>
                  </a:rPr>
                  <a:t> is the uncorrected signal, and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𝑟</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[10,16]</m:t>
                        </m:r>
                      </m:sub>
                    </m:sSub>
                  </m:oMath>
                </a14:m>
                <a:r>
                  <a:rPr lang="en-US" sz="2000" smtClean="0">
                    <a:solidFill>
                      <a:schemeClr val="tx1"/>
                    </a:solidFill>
                  </a:rPr>
                  <a:t> is the estimated superficial hemodynamic signal.</a:t>
                </a:r>
              </a:p>
              <a:p>
                <a:endParaRPr lang="en-US" sz="2000">
                  <a:solidFill>
                    <a:schemeClr val="tx1"/>
                  </a:solidFill>
                </a:endParaRPr>
              </a:p>
              <a:p>
                <a:r>
                  <a:rPr lang="en-US" sz="2000" smtClean="0">
                    <a:solidFill>
                      <a:schemeClr val="tx1"/>
                    </a:solidFill>
                  </a:rPr>
                  <a:t>Go ahead and plot the mean power spectra for </a:t>
                </a:r>
                <a:r>
                  <a:rPr lang="en-US" sz="2000" smtClean="0">
                    <a:solidFill>
                      <a:srgbClr val="00B050"/>
                    </a:solidFill>
                  </a:rPr>
                  <a:t>HW1</a:t>
                </a:r>
                <a:r>
                  <a:rPr lang="en-US" sz="2000" smtClean="0">
                    <a:solidFill>
                      <a:schemeClr val="tx1"/>
                    </a:solidFill>
                  </a:rPr>
                  <a:t>, this time including the </a:t>
                </a:r>
                <a:r>
                  <a:rPr lang="en-US" sz="2000" smtClean="0">
                    <a:solidFill>
                      <a:srgbClr val="00B050"/>
                    </a:solidFill>
                  </a:rPr>
                  <a:t>[27, 33]</a:t>
                </a:r>
                <a:r>
                  <a:rPr lang="en-US" sz="2000" smtClean="0">
                    <a:solidFill>
                      <a:schemeClr val="tx1"/>
                    </a:solidFill>
                  </a:rPr>
                  <a:t> radius pairs. You can refer to the previous syntax in this tutorial for hints!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400" y="1837068"/>
                <a:ext cx="11290299" cy="4131932"/>
              </a:xfrm>
              <a:blipFill rotWithShape="0">
                <a:blip r:embed="rId2"/>
                <a:stretch>
                  <a:fillRect l="-270" t="-885" r="-864"/>
                </a:stretch>
              </a:blipFill>
            </p:spPr>
            <p:txBody>
              <a:bodyPr/>
              <a:lstStyle/>
              <a:p>
                <a:r>
                  <a:rPr lang="en-US">
                    <a:noFill/>
                  </a:rPr>
                  <a:t> </a:t>
                </a:r>
              </a:p>
            </p:txBody>
          </p:sp>
        </mc:Fallback>
      </mc:AlternateContent>
      <p:sp>
        <p:nvSpPr>
          <p:cNvPr id="4" name="TextBox 3"/>
          <p:cNvSpPr txBox="1"/>
          <p:nvPr/>
        </p:nvSpPr>
        <p:spPr>
          <a:xfrm>
            <a:off x="279400" y="6362700"/>
            <a:ext cx="11811000" cy="276999"/>
          </a:xfrm>
          <a:prstGeom prst="rect">
            <a:avLst/>
          </a:prstGeom>
          <a:noFill/>
        </p:spPr>
        <p:txBody>
          <a:bodyPr wrap="square" rtlCol="0">
            <a:spAutoFit/>
          </a:bodyPr>
          <a:lstStyle/>
          <a:p>
            <a:r>
              <a:rPr lang="en-US" sz="1200" baseline="30000" smtClean="0"/>
              <a:t>1</a:t>
            </a:r>
            <a:r>
              <a:rPr lang="en-US" sz="1200" smtClean="0"/>
              <a:t> Zeff et al., "Retinotopic mapping of adult human visual cortex with high-density diffuse optical tomography." PNAS, 2007. DOI: 10.1073/pnas.0611266104</a:t>
            </a:r>
            <a:endParaRPr lang="en-US" sz="1200" baseline="30000"/>
          </a:p>
        </p:txBody>
      </p:sp>
    </p:spTree>
    <p:extLst>
      <p:ext uri="{BB962C8B-B14F-4D97-AF65-F5344CB8AC3E}">
        <p14:creationId xmlns:p14="http://schemas.microsoft.com/office/powerpoint/2010/main" val="29656967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
            <a:ext cx="8596668" cy="1320800"/>
          </a:xfrm>
        </p:spPr>
        <p:txBody>
          <a:bodyPr/>
          <a:lstStyle/>
          <a:p>
            <a:r>
              <a:rPr lang="en-US" smtClean="0"/>
              <a:t>Visualizing SSR</a:t>
            </a:r>
            <a:endParaRPr lang="en-US" dirty="0"/>
          </a:p>
        </p:txBody>
      </p:sp>
      <p:sp>
        <p:nvSpPr>
          <p:cNvPr id="3" name="Content Placeholder 2"/>
          <p:cNvSpPr>
            <a:spLocks noGrp="1"/>
          </p:cNvSpPr>
          <p:nvPr>
            <p:ph sz="half" idx="1"/>
          </p:nvPr>
        </p:nvSpPr>
        <p:spPr>
          <a:xfrm>
            <a:off x="0" y="1928611"/>
            <a:ext cx="7751618" cy="4236312"/>
          </a:xfrm>
        </p:spPr>
        <p:txBody>
          <a:bodyPr>
            <a:noAutofit/>
          </a:bodyPr>
          <a:lstStyle/>
          <a:p>
            <a:r>
              <a:rPr lang="en-US" sz="2000" smtClean="0">
                <a:solidFill>
                  <a:schemeClr val="tx1"/>
                </a:solidFill>
              </a:rPr>
              <a:t>Here's the syntax in case you were having trouble:</a:t>
            </a:r>
            <a:br>
              <a:rPr lang="en-US" sz="2000" smtClean="0">
                <a:solidFill>
                  <a:schemeClr val="tx1"/>
                </a:solidFill>
              </a:rPr>
            </a:br>
            <a:r>
              <a:rPr lang="en-US" sz="2000" smtClean="0">
                <a:solidFill>
                  <a:srgbClr val="00B0F0"/>
                </a:solidFill>
              </a:rPr>
              <a:t/>
            </a:r>
            <a:br>
              <a:rPr lang="en-US" sz="2000" smtClean="0">
                <a:solidFill>
                  <a:srgbClr val="00B0F0"/>
                </a:solidFill>
              </a:rPr>
            </a:br>
            <a:r>
              <a:rPr lang="en-US" sz="2000" smtClean="0">
                <a:solidFill>
                  <a:srgbClr val="00B0F0"/>
                </a:solidFill>
              </a:rPr>
              <a:t>params.rlimits = [10, 16; 27, 33];</a:t>
            </a:r>
            <a:br>
              <a:rPr lang="en-US" sz="2000" smtClean="0">
                <a:solidFill>
                  <a:srgbClr val="00B0F0"/>
                </a:solidFill>
              </a:rPr>
            </a:br>
            <a:r>
              <a:rPr lang="en-US" sz="2000" smtClean="0">
                <a:solidFill>
                  <a:srgbClr val="00B0F0"/>
                </a:solidFill>
              </a:rPr>
              <a:t>params.fig_handle = [];</a:t>
            </a:r>
            <a:r>
              <a:rPr lang="en-US" sz="2000" smtClean="0"/>
              <a:t/>
            </a:r>
            <a:br>
              <a:rPr lang="en-US" sz="2000" smtClean="0"/>
            </a:br>
            <a:r>
              <a:rPr lang="en-US" sz="2000" smtClean="0">
                <a:solidFill>
                  <a:srgbClr val="00B0F0"/>
                </a:solidFill>
              </a:rPr>
              <a:t>PlotPowerSpectrumMean(hw1.lp1data, </a:t>
            </a:r>
            <a:r>
              <a:rPr lang="en-US" sz="2000">
                <a:solidFill>
                  <a:srgbClr val="00B0F0"/>
                </a:solidFill>
              </a:rPr>
              <a:t>hw1.info</a:t>
            </a:r>
            <a:r>
              <a:rPr lang="en-US" sz="2000" smtClean="0">
                <a:solidFill>
                  <a:srgbClr val="00B0F0"/>
                </a:solidFill>
              </a:rPr>
              <a:t>, params)</a:t>
            </a:r>
            <a:br>
              <a:rPr lang="en-US" sz="2000" smtClean="0">
                <a:solidFill>
                  <a:srgbClr val="00B0F0"/>
                </a:solidFill>
              </a:rPr>
            </a:br>
            <a:r>
              <a:rPr lang="en-US" sz="2000" smtClean="0">
                <a:solidFill>
                  <a:srgbClr val="00B0F0"/>
                </a:solidFill>
              </a:rPr>
              <a:t>PlotPowerSpectrumMean</a:t>
            </a:r>
            <a:r>
              <a:rPr lang="it-IT" sz="2000" smtClean="0">
                <a:solidFill>
                  <a:srgbClr val="00B0F0"/>
                </a:solidFill>
              </a:rPr>
              <a:t>(</a:t>
            </a:r>
            <a:r>
              <a:rPr lang="en-US" sz="2000">
                <a:solidFill>
                  <a:srgbClr val="00B0F0"/>
                </a:solidFill>
              </a:rPr>
              <a:t>hw1.</a:t>
            </a:r>
            <a:r>
              <a:rPr lang="it-IT" sz="2000" smtClean="0">
                <a:solidFill>
                  <a:srgbClr val="00B0F0"/>
                </a:solidFill>
              </a:rPr>
              <a:t>SSRdata</a:t>
            </a:r>
            <a:r>
              <a:rPr lang="it-IT" sz="2000">
                <a:solidFill>
                  <a:srgbClr val="00B0F0"/>
                </a:solidFill>
              </a:rPr>
              <a:t>, </a:t>
            </a:r>
            <a:r>
              <a:rPr lang="en-US" sz="2000">
                <a:solidFill>
                  <a:srgbClr val="00B0F0"/>
                </a:solidFill>
              </a:rPr>
              <a:t>hw1.</a:t>
            </a:r>
            <a:r>
              <a:rPr lang="it-IT" sz="2000" smtClean="0">
                <a:solidFill>
                  <a:srgbClr val="00B0F0"/>
                </a:solidFill>
              </a:rPr>
              <a:t>info, params)</a:t>
            </a:r>
          </a:p>
          <a:p>
            <a:endParaRPr lang="it-IT" sz="2000">
              <a:solidFill>
                <a:srgbClr val="00B0F0"/>
              </a:solidFill>
            </a:endParaRPr>
          </a:p>
          <a:p>
            <a:r>
              <a:rPr lang="it-IT" sz="2000" smtClean="0">
                <a:solidFill>
                  <a:schemeClr val="tx1"/>
                </a:solidFill>
              </a:rPr>
              <a:t>It is clear that the systemic signal (blue) has been regressed out (red).</a:t>
            </a:r>
          </a:p>
          <a:p>
            <a:endParaRPr lang="it-IT" sz="2000">
              <a:solidFill>
                <a:schemeClr val="tx1"/>
              </a:solidFill>
            </a:endParaRPr>
          </a:p>
          <a:p>
            <a:r>
              <a:rPr lang="it-IT" sz="2000" smtClean="0">
                <a:solidFill>
                  <a:schemeClr val="tx1"/>
                </a:solidFill>
              </a:rPr>
              <a:t>Let's also look at the Gray Plots.</a:t>
            </a:r>
          </a:p>
        </p:txBody>
      </p:sp>
      <p:pic>
        <p:nvPicPr>
          <p:cNvPr id="4" name="Picture 3"/>
          <p:cNvPicPr>
            <a:picLocks noChangeAspect="1"/>
          </p:cNvPicPr>
          <p:nvPr/>
        </p:nvPicPr>
        <p:blipFill>
          <a:blip r:embed="rId3"/>
          <a:stretch>
            <a:fillRect/>
          </a:stretch>
        </p:blipFill>
        <p:spPr>
          <a:xfrm>
            <a:off x="7751618" y="190846"/>
            <a:ext cx="4267200" cy="6431280"/>
          </a:xfrm>
          <a:prstGeom prst="rect">
            <a:avLst/>
          </a:prstGeom>
        </p:spPr>
      </p:pic>
      <p:sp>
        <p:nvSpPr>
          <p:cNvPr id="5" name="TextBox 4"/>
          <p:cNvSpPr txBox="1"/>
          <p:nvPr/>
        </p:nvSpPr>
        <p:spPr>
          <a:xfrm>
            <a:off x="6751414" y="190846"/>
            <a:ext cx="1265300" cy="646331"/>
          </a:xfrm>
          <a:prstGeom prst="rect">
            <a:avLst/>
          </a:prstGeom>
          <a:noFill/>
        </p:spPr>
        <p:txBody>
          <a:bodyPr wrap="square" rtlCol="0">
            <a:spAutoFit/>
          </a:bodyPr>
          <a:lstStyle/>
          <a:p>
            <a:pPr algn="ctr"/>
            <a:r>
              <a:rPr lang="en-US" smtClean="0">
                <a:solidFill>
                  <a:srgbClr val="FF0000"/>
                </a:solidFill>
              </a:rPr>
              <a:t>Before SSR</a:t>
            </a:r>
            <a:endParaRPr lang="en-US">
              <a:solidFill>
                <a:srgbClr val="FF0000"/>
              </a:solidFill>
            </a:endParaRPr>
          </a:p>
        </p:txBody>
      </p:sp>
      <p:sp>
        <p:nvSpPr>
          <p:cNvPr id="6" name="TextBox 5"/>
          <p:cNvSpPr txBox="1"/>
          <p:nvPr/>
        </p:nvSpPr>
        <p:spPr>
          <a:xfrm>
            <a:off x="6864724" y="5975795"/>
            <a:ext cx="1038680" cy="646331"/>
          </a:xfrm>
          <a:prstGeom prst="rect">
            <a:avLst/>
          </a:prstGeom>
          <a:noFill/>
        </p:spPr>
        <p:txBody>
          <a:bodyPr wrap="square" rtlCol="0">
            <a:spAutoFit/>
          </a:bodyPr>
          <a:lstStyle/>
          <a:p>
            <a:pPr algn="ctr"/>
            <a:r>
              <a:rPr lang="en-US" smtClean="0">
                <a:solidFill>
                  <a:srgbClr val="FF0000"/>
                </a:solidFill>
              </a:rPr>
              <a:t>After SSR</a:t>
            </a:r>
            <a:endParaRPr lang="en-US">
              <a:solidFill>
                <a:srgbClr val="FF0000"/>
              </a:solidFill>
            </a:endParaRPr>
          </a:p>
        </p:txBody>
      </p:sp>
    </p:spTree>
    <p:extLst>
      <p:ext uri="{BB962C8B-B14F-4D97-AF65-F5344CB8AC3E}">
        <p14:creationId xmlns:p14="http://schemas.microsoft.com/office/powerpoint/2010/main" val="14294165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876024" y="201526"/>
            <a:ext cx="4114800" cy="6416040"/>
          </a:xfrm>
          <a:prstGeom prst="rect">
            <a:avLst/>
          </a:prstGeom>
        </p:spPr>
      </p:pic>
      <p:sp>
        <p:nvSpPr>
          <p:cNvPr id="2" name="Title 1"/>
          <p:cNvSpPr>
            <a:spLocks noGrp="1"/>
          </p:cNvSpPr>
          <p:nvPr>
            <p:ph type="title"/>
          </p:nvPr>
        </p:nvSpPr>
        <p:spPr>
          <a:xfrm>
            <a:off x="0" y="0"/>
            <a:ext cx="7340600" cy="1320800"/>
          </a:xfrm>
        </p:spPr>
        <p:txBody>
          <a:bodyPr/>
          <a:lstStyle/>
          <a:p>
            <a:r>
              <a:rPr lang="en-US" smtClean="0"/>
              <a:t>SSR Retains Superficial Information</a:t>
            </a:r>
            <a:endParaRPr lang="en-US" dirty="0"/>
          </a:p>
        </p:txBody>
      </p:sp>
      <p:sp>
        <p:nvSpPr>
          <p:cNvPr id="3" name="Content Placeholder 2"/>
          <p:cNvSpPr>
            <a:spLocks noGrp="1"/>
          </p:cNvSpPr>
          <p:nvPr>
            <p:ph sz="half" idx="1"/>
          </p:nvPr>
        </p:nvSpPr>
        <p:spPr>
          <a:xfrm>
            <a:off x="154378" y="1805049"/>
            <a:ext cx="6678222" cy="4236312"/>
          </a:xfrm>
        </p:spPr>
        <p:txBody>
          <a:bodyPr>
            <a:noAutofit/>
          </a:bodyPr>
          <a:lstStyle/>
          <a:p>
            <a:r>
              <a:rPr lang="en-US" sz="2000" smtClean="0"/>
              <a:t>Here's the syntax:</a:t>
            </a:r>
            <a:br>
              <a:rPr lang="en-US" sz="2000" smtClean="0"/>
            </a:br>
            <a:r>
              <a:rPr lang="en-US" sz="2000" smtClean="0"/>
              <a:t/>
            </a:r>
            <a:br>
              <a:rPr lang="en-US" sz="2000" smtClean="0"/>
            </a:br>
            <a:r>
              <a:rPr lang="en-US" sz="2000" smtClean="0">
                <a:solidFill>
                  <a:srgbClr val="00B0F0"/>
                </a:solidFill>
              </a:rPr>
              <a:t>PlotGray(hw1.lp1data, hw1.info, params)</a:t>
            </a:r>
            <a:br>
              <a:rPr lang="en-US" sz="2000" smtClean="0">
                <a:solidFill>
                  <a:srgbClr val="00B0F0"/>
                </a:solidFill>
              </a:rPr>
            </a:br>
            <a:r>
              <a:rPr lang="en-US" sz="2000" smtClean="0">
                <a:solidFill>
                  <a:srgbClr val="00B0F0"/>
                </a:solidFill>
              </a:rPr>
              <a:t>PlotGray(hw1.SSRdata, hw1.info, params)</a:t>
            </a:r>
          </a:p>
          <a:p>
            <a:endParaRPr lang="en-US" sz="2000"/>
          </a:p>
          <a:p>
            <a:r>
              <a:rPr lang="en-US" sz="2000" smtClean="0"/>
              <a:t>Notice that the </a:t>
            </a:r>
            <a:r>
              <a:rPr lang="en-US" sz="2000" smtClean="0">
                <a:solidFill>
                  <a:srgbClr val="00B050"/>
                </a:solidFill>
              </a:rPr>
              <a:t>r2d = [10, 16] </a:t>
            </a:r>
            <a:r>
              <a:rPr lang="en-US" sz="2000" smtClean="0"/>
              <a:t>channels have not been completely attenuated by SSR. Rather, it's the </a:t>
            </a:r>
            <a:r>
              <a:rPr lang="en-US" sz="2000" i="1" smtClean="0"/>
              <a:t>average</a:t>
            </a:r>
            <a:r>
              <a:rPr lang="en-US" sz="2000" smtClean="0"/>
              <a:t> of the </a:t>
            </a:r>
            <a:r>
              <a:rPr lang="en-US" sz="2000" smtClean="0">
                <a:solidFill>
                  <a:srgbClr val="00B050"/>
                </a:solidFill>
              </a:rPr>
              <a:t>[10, 16] </a:t>
            </a:r>
            <a:r>
              <a:rPr lang="en-US" sz="2000" smtClean="0"/>
              <a:t>channels' time traces that has been regressed out.</a:t>
            </a:r>
          </a:p>
          <a:p>
            <a:endParaRPr lang="en-US" sz="2000"/>
          </a:p>
          <a:p>
            <a:r>
              <a:rPr lang="en-US" sz="2000" smtClean="0"/>
              <a:t>These channels still contain useful information that will be included in the final HD-DOT reconstruction.</a:t>
            </a:r>
          </a:p>
        </p:txBody>
      </p:sp>
      <p:sp>
        <p:nvSpPr>
          <p:cNvPr id="9" name="TextBox 8"/>
          <p:cNvSpPr txBox="1"/>
          <p:nvPr/>
        </p:nvSpPr>
        <p:spPr>
          <a:xfrm>
            <a:off x="6800234" y="201526"/>
            <a:ext cx="1265300" cy="646331"/>
          </a:xfrm>
          <a:prstGeom prst="rect">
            <a:avLst/>
          </a:prstGeom>
          <a:noFill/>
        </p:spPr>
        <p:txBody>
          <a:bodyPr wrap="square" rtlCol="0">
            <a:spAutoFit/>
          </a:bodyPr>
          <a:lstStyle/>
          <a:p>
            <a:pPr algn="ctr"/>
            <a:r>
              <a:rPr lang="en-US" smtClean="0">
                <a:solidFill>
                  <a:srgbClr val="FF0000"/>
                </a:solidFill>
              </a:rPr>
              <a:t>Before SSR</a:t>
            </a:r>
            <a:endParaRPr lang="en-US">
              <a:solidFill>
                <a:srgbClr val="FF0000"/>
              </a:solidFill>
            </a:endParaRPr>
          </a:p>
        </p:txBody>
      </p:sp>
      <p:sp>
        <p:nvSpPr>
          <p:cNvPr id="10" name="TextBox 9"/>
          <p:cNvSpPr txBox="1"/>
          <p:nvPr/>
        </p:nvSpPr>
        <p:spPr>
          <a:xfrm>
            <a:off x="6979438" y="6041361"/>
            <a:ext cx="1038680" cy="646331"/>
          </a:xfrm>
          <a:prstGeom prst="rect">
            <a:avLst/>
          </a:prstGeom>
          <a:noFill/>
        </p:spPr>
        <p:txBody>
          <a:bodyPr wrap="square" rtlCol="0">
            <a:spAutoFit/>
          </a:bodyPr>
          <a:lstStyle/>
          <a:p>
            <a:pPr algn="ctr"/>
            <a:r>
              <a:rPr lang="en-US" smtClean="0">
                <a:solidFill>
                  <a:srgbClr val="FF0000"/>
                </a:solidFill>
              </a:rPr>
              <a:t>After SSR</a:t>
            </a:r>
            <a:endParaRPr lang="en-US">
              <a:solidFill>
                <a:srgbClr val="FF0000"/>
              </a:solidFill>
            </a:endParaRPr>
          </a:p>
        </p:txBody>
      </p:sp>
    </p:spTree>
    <p:extLst>
      <p:ext uri="{BB962C8B-B14F-4D97-AF65-F5344CB8AC3E}">
        <p14:creationId xmlns:p14="http://schemas.microsoft.com/office/powerpoint/2010/main" val="26918444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708900" y="201526"/>
            <a:ext cx="4267200" cy="6446520"/>
          </a:xfrm>
          <a:prstGeom prst="rect">
            <a:avLst/>
          </a:prstGeom>
        </p:spPr>
      </p:pic>
      <p:sp>
        <p:nvSpPr>
          <p:cNvPr id="2" name="Title 1"/>
          <p:cNvSpPr>
            <a:spLocks noGrp="1"/>
          </p:cNvSpPr>
          <p:nvPr>
            <p:ph type="title"/>
          </p:nvPr>
        </p:nvSpPr>
        <p:spPr>
          <a:xfrm>
            <a:off x="0" y="0"/>
            <a:ext cx="8596668" cy="1320800"/>
          </a:xfrm>
        </p:spPr>
        <p:txBody>
          <a:bodyPr/>
          <a:lstStyle/>
          <a:p>
            <a:r>
              <a:rPr lang="en-US" smtClean="0"/>
              <a:t>SSR Mean Time Traces</a:t>
            </a:r>
            <a:endParaRPr lang="en-US" dirty="0"/>
          </a:p>
        </p:txBody>
      </p:sp>
      <p:sp>
        <p:nvSpPr>
          <p:cNvPr id="3" name="Content Placeholder 2"/>
          <p:cNvSpPr>
            <a:spLocks noGrp="1"/>
          </p:cNvSpPr>
          <p:nvPr>
            <p:ph sz="half" idx="1"/>
          </p:nvPr>
        </p:nvSpPr>
        <p:spPr>
          <a:xfrm>
            <a:off x="154378" y="1805049"/>
            <a:ext cx="7554522" cy="4236312"/>
          </a:xfrm>
        </p:spPr>
        <p:txBody>
          <a:bodyPr>
            <a:noAutofit/>
          </a:bodyPr>
          <a:lstStyle/>
          <a:p>
            <a:r>
              <a:rPr lang="en-US" sz="2000" smtClean="0"/>
              <a:t>Before we move on, let's see what the mean time traces look like again:</a:t>
            </a:r>
            <a:br>
              <a:rPr lang="en-US" sz="2000" smtClean="0"/>
            </a:br>
            <a:r>
              <a:rPr lang="en-US" sz="2000" smtClean="0"/>
              <a:t/>
            </a:r>
            <a:br>
              <a:rPr lang="en-US" sz="2000" smtClean="0"/>
            </a:br>
            <a:r>
              <a:rPr lang="en-US" sz="2000" smtClean="0">
                <a:solidFill>
                  <a:srgbClr val="00B0F0"/>
                </a:solidFill>
              </a:rPr>
              <a:t>params.fig_handle = []; params.ylimits </a:t>
            </a:r>
            <a:r>
              <a:rPr lang="en-US" sz="2000">
                <a:solidFill>
                  <a:srgbClr val="00B0F0"/>
                </a:solidFill>
              </a:rPr>
              <a:t>= </a:t>
            </a:r>
            <a:r>
              <a:rPr lang="en-US" sz="2000" smtClean="0">
                <a:solidFill>
                  <a:srgbClr val="00B0F0"/>
                </a:solidFill>
              </a:rPr>
              <a:t>[];</a:t>
            </a:r>
            <a:r>
              <a:rPr lang="en-US" sz="2000">
                <a:solidFill>
                  <a:srgbClr val="00B0F0"/>
                </a:solidFill>
              </a:rPr>
              <a:t/>
            </a:r>
            <a:br>
              <a:rPr lang="en-US" sz="2000">
                <a:solidFill>
                  <a:srgbClr val="00B0F0"/>
                </a:solidFill>
              </a:rPr>
            </a:br>
            <a:r>
              <a:rPr lang="en-US" sz="2000" smtClean="0">
                <a:solidFill>
                  <a:srgbClr val="00B0F0"/>
                </a:solidFill>
              </a:rPr>
              <a:t>PlotTimeTraceMean(hw1.lp1data</a:t>
            </a:r>
            <a:r>
              <a:rPr lang="en-US" sz="2000">
                <a:solidFill>
                  <a:srgbClr val="00B0F0"/>
                </a:solidFill>
              </a:rPr>
              <a:t>, hw1.info, params)</a:t>
            </a:r>
            <a:br>
              <a:rPr lang="en-US" sz="2000">
                <a:solidFill>
                  <a:srgbClr val="00B0F0"/>
                </a:solidFill>
              </a:rPr>
            </a:br>
            <a:r>
              <a:rPr lang="en-US" sz="2000" smtClean="0">
                <a:solidFill>
                  <a:srgbClr val="00B0F0"/>
                </a:solidFill>
              </a:rPr>
              <a:t>PlotTimeTraceMean(hw1.SSRdata</a:t>
            </a:r>
            <a:r>
              <a:rPr lang="en-US" sz="2000">
                <a:solidFill>
                  <a:srgbClr val="00B0F0"/>
                </a:solidFill>
              </a:rPr>
              <a:t>, hw1.info, params</a:t>
            </a:r>
            <a:r>
              <a:rPr lang="en-US" sz="2000" smtClean="0">
                <a:solidFill>
                  <a:srgbClr val="00B0F0"/>
                </a:solidFill>
              </a:rPr>
              <a:t>)</a:t>
            </a:r>
          </a:p>
          <a:p>
            <a:endParaRPr lang="en-US" sz="2000">
              <a:solidFill>
                <a:srgbClr val="00B0F0"/>
              </a:solidFill>
            </a:endParaRPr>
          </a:p>
          <a:p>
            <a:r>
              <a:rPr lang="en-US" sz="2000" smtClean="0">
                <a:solidFill>
                  <a:schemeClr val="tx1"/>
                </a:solidFill>
              </a:rPr>
              <a:t>These results match what we've already seen: the </a:t>
            </a:r>
            <a:r>
              <a:rPr lang="en-US" sz="2000" smtClean="0">
                <a:solidFill>
                  <a:srgbClr val="00B050"/>
                </a:solidFill>
              </a:rPr>
              <a:t>[10, 16] </a:t>
            </a:r>
            <a:r>
              <a:rPr lang="en-US" sz="2000" smtClean="0">
                <a:solidFill>
                  <a:schemeClr val="tx1"/>
                </a:solidFill>
              </a:rPr>
              <a:t>pairs have had their average regressed from the data, resulting in ~0 signal.</a:t>
            </a:r>
            <a:endParaRPr lang="en-US" sz="2000">
              <a:solidFill>
                <a:schemeClr val="tx1"/>
              </a:solidFill>
            </a:endParaRPr>
          </a:p>
        </p:txBody>
      </p:sp>
      <p:sp>
        <p:nvSpPr>
          <p:cNvPr id="9" name="TextBox 8"/>
          <p:cNvSpPr txBox="1"/>
          <p:nvPr/>
        </p:nvSpPr>
        <p:spPr>
          <a:xfrm>
            <a:off x="6666497" y="201526"/>
            <a:ext cx="1265300" cy="646331"/>
          </a:xfrm>
          <a:prstGeom prst="rect">
            <a:avLst/>
          </a:prstGeom>
          <a:noFill/>
        </p:spPr>
        <p:txBody>
          <a:bodyPr wrap="square" rtlCol="0">
            <a:spAutoFit/>
          </a:bodyPr>
          <a:lstStyle/>
          <a:p>
            <a:pPr algn="ctr"/>
            <a:r>
              <a:rPr lang="en-US" smtClean="0">
                <a:solidFill>
                  <a:srgbClr val="FF0000"/>
                </a:solidFill>
              </a:rPr>
              <a:t>Before SSR</a:t>
            </a:r>
            <a:endParaRPr lang="en-US">
              <a:solidFill>
                <a:srgbClr val="FF0000"/>
              </a:solidFill>
            </a:endParaRPr>
          </a:p>
        </p:txBody>
      </p:sp>
      <p:sp>
        <p:nvSpPr>
          <p:cNvPr id="10" name="TextBox 9"/>
          <p:cNvSpPr txBox="1"/>
          <p:nvPr/>
        </p:nvSpPr>
        <p:spPr>
          <a:xfrm>
            <a:off x="6779807" y="6001715"/>
            <a:ext cx="1038680" cy="646331"/>
          </a:xfrm>
          <a:prstGeom prst="rect">
            <a:avLst/>
          </a:prstGeom>
          <a:noFill/>
        </p:spPr>
        <p:txBody>
          <a:bodyPr wrap="square" rtlCol="0">
            <a:spAutoFit/>
          </a:bodyPr>
          <a:lstStyle/>
          <a:p>
            <a:pPr algn="ctr"/>
            <a:r>
              <a:rPr lang="en-US" smtClean="0">
                <a:solidFill>
                  <a:srgbClr val="FF0000"/>
                </a:solidFill>
              </a:rPr>
              <a:t>After SSR</a:t>
            </a:r>
            <a:endParaRPr lang="en-US">
              <a:solidFill>
                <a:srgbClr val="FF0000"/>
              </a:solidFill>
            </a:endParaRPr>
          </a:p>
        </p:txBody>
      </p:sp>
    </p:spTree>
    <p:extLst>
      <p:ext uri="{BB962C8B-B14F-4D97-AF65-F5344CB8AC3E}">
        <p14:creationId xmlns:p14="http://schemas.microsoft.com/office/powerpoint/2010/main" val="109536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Low Pass Filter 2</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5" name="Picture 34"/>
          <p:cNvPicPr>
            <a:picLocks noChangeAspect="1"/>
          </p:cNvPicPr>
          <p:nvPr/>
        </p:nvPicPr>
        <p:blipFill>
          <a:blip r:embed="rId2"/>
          <a:stretch>
            <a:fillRect/>
          </a:stretch>
        </p:blipFill>
        <p:spPr>
          <a:xfrm>
            <a:off x="10198100" y="1021983"/>
            <a:ext cx="1333500" cy="997744"/>
          </a:xfrm>
          <a:prstGeom prst="rect">
            <a:avLst/>
          </a:prstGeom>
        </p:spPr>
      </p:pic>
      <p:cxnSp>
        <p:nvCxnSpPr>
          <p:cNvPr id="36" name="Straight Arrow Connector 35"/>
          <p:cNvCxnSpPr>
            <a:endCxn id="35"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stretch>
            <a:fillRect/>
          </a:stretch>
        </p:blipFill>
        <p:spPr>
          <a:xfrm>
            <a:off x="1004573" y="1608304"/>
            <a:ext cx="1331119" cy="997744"/>
          </a:xfrm>
          <a:prstGeom prst="rect">
            <a:avLst/>
          </a:prstGeom>
        </p:spPr>
      </p:pic>
      <p:cxnSp>
        <p:nvCxnSpPr>
          <p:cNvPr id="44" name="Straight Arrow Connector 43"/>
          <p:cNvCxnSpPr>
            <a:endCxn id="37" idx="3"/>
          </p:cNvCxnSpPr>
          <p:nvPr/>
        </p:nvCxnSpPr>
        <p:spPr>
          <a:xfrm flipH="1">
            <a:off x="2335692" y="2107176"/>
            <a:ext cx="249408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4"/>
          <a:srcRect b="55495"/>
          <a:stretch/>
        </p:blipFill>
        <p:spPr>
          <a:xfrm>
            <a:off x="7776586" y="1890700"/>
            <a:ext cx="2338388" cy="715348"/>
          </a:xfrm>
          <a:prstGeom prst="rect">
            <a:avLst/>
          </a:prstGeom>
        </p:spPr>
      </p:pic>
      <p:pic>
        <p:nvPicPr>
          <p:cNvPr id="46" name="Picture 45"/>
          <p:cNvPicPr>
            <a:picLocks noChangeAspect="1"/>
          </p:cNvPicPr>
          <p:nvPr/>
        </p:nvPicPr>
        <p:blipFill rotWithShape="1">
          <a:blip r:embed="rId5"/>
          <a:srcRect b="54932"/>
          <a:stretch/>
        </p:blipFill>
        <p:spPr>
          <a:xfrm>
            <a:off x="7776586" y="2601161"/>
            <a:ext cx="2338388" cy="726539"/>
          </a:xfrm>
          <a:prstGeom prst="rect">
            <a:avLst/>
          </a:prstGeom>
        </p:spPr>
      </p:pic>
      <p:cxnSp>
        <p:nvCxnSpPr>
          <p:cNvPr id="47" name="Straight Arrow Connector 46"/>
          <p:cNvCxnSpPr/>
          <p:nvPr/>
        </p:nvCxnSpPr>
        <p:spPr>
          <a:xfrm>
            <a:off x="7362235" y="2645609"/>
            <a:ext cx="41435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6"/>
          <a:srcRect t="50786"/>
          <a:stretch/>
        </p:blipFill>
        <p:spPr>
          <a:xfrm>
            <a:off x="2452646" y="2674939"/>
            <a:ext cx="1338825" cy="997744"/>
          </a:xfrm>
          <a:prstGeom prst="rect">
            <a:avLst/>
          </a:prstGeom>
        </p:spPr>
      </p:pic>
      <p:cxnSp>
        <p:nvCxnSpPr>
          <p:cNvPr id="49" name="Straight Arrow Connector 48"/>
          <p:cNvCxnSpPr>
            <a:endCxn id="48" idx="3"/>
          </p:cNvCxnSpPr>
          <p:nvPr/>
        </p:nvCxnSpPr>
        <p:spPr>
          <a:xfrm flipH="1">
            <a:off x="3791471" y="3173811"/>
            <a:ext cx="103830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644434" y="3161111"/>
            <a:ext cx="1005840" cy="0"/>
          </a:xfrm>
          <a:prstGeom prst="line">
            <a:avLst/>
          </a:prstGeom>
          <a:ln w="12700"/>
        </p:spPr>
        <p:style>
          <a:lnRef idx="1">
            <a:schemeClr val="accent5"/>
          </a:lnRef>
          <a:fillRef idx="0">
            <a:schemeClr val="accent5"/>
          </a:fillRef>
          <a:effectRef idx="0">
            <a:schemeClr val="accent5"/>
          </a:effectRef>
          <a:fontRef idx="minor">
            <a:schemeClr val="tx1"/>
          </a:fontRef>
        </p:style>
      </p:cxnSp>
      <p:pic>
        <p:nvPicPr>
          <p:cNvPr id="51" name="Picture 50"/>
          <p:cNvPicPr>
            <a:picLocks noChangeAspect="1"/>
          </p:cNvPicPr>
          <p:nvPr/>
        </p:nvPicPr>
        <p:blipFill>
          <a:blip r:embed="rId7"/>
          <a:stretch>
            <a:fillRect/>
          </a:stretch>
        </p:blipFill>
        <p:spPr>
          <a:xfrm>
            <a:off x="10394334" y="3210957"/>
            <a:ext cx="1328738" cy="1000125"/>
          </a:xfrm>
          <a:prstGeom prst="rect">
            <a:avLst/>
          </a:prstGeom>
        </p:spPr>
      </p:pic>
      <p:cxnSp>
        <p:nvCxnSpPr>
          <p:cNvPr id="52" name="Straight Arrow Connector 51"/>
          <p:cNvCxnSpPr>
            <a:endCxn id="51" idx="1"/>
          </p:cNvCxnSpPr>
          <p:nvPr/>
        </p:nvCxnSpPr>
        <p:spPr>
          <a:xfrm>
            <a:off x="7362238" y="3711020"/>
            <a:ext cx="3032096"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stretch>
            <a:fillRect/>
          </a:stretch>
        </p:blipFill>
        <p:spPr>
          <a:xfrm>
            <a:off x="464165" y="3744527"/>
            <a:ext cx="1333500" cy="997744"/>
          </a:xfrm>
          <a:prstGeom prst="rect">
            <a:avLst/>
          </a:prstGeom>
        </p:spPr>
      </p:pic>
      <p:cxnSp>
        <p:nvCxnSpPr>
          <p:cNvPr id="54" name="Straight Arrow Connector 53"/>
          <p:cNvCxnSpPr>
            <a:endCxn id="53" idx="3"/>
          </p:cNvCxnSpPr>
          <p:nvPr/>
        </p:nvCxnSpPr>
        <p:spPr>
          <a:xfrm flipH="1">
            <a:off x="1797665" y="4243399"/>
            <a:ext cx="303211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9"/>
          <a:stretch>
            <a:fillRect/>
          </a:stretch>
        </p:blipFill>
        <p:spPr>
          <a:xfrm>
            <a:off x="8400528" y="3969963"/>
            <a:ext cx="1066800" cy="1611630"/>
          </a:xfrm>
          <a:prstGeom prst="rect">
            <a:avLst/>
          </a:prstGeom>
        </p:spPr>
      </p:pic>
      <p:cxnSp>
        <p:nvCxnSpPr>
          <p:cNvPr id="56" name="Straight Arrow Connector 55"/>
          <p:cNvCxnSpPr>
            <a:stCxn id="27" idx="3"/>
            <a:endCxn id="55" idx="1"/>
          </p:cNvCxnSpPr>
          <p:nvPr/>
        </p:nvCxnSpPr>
        <p:spPr>
          <a:xfrm>
            <a:off x="7362238" y="4775778"/>
            <a:ext cx="103829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9151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The Preprocessing Pipeline</a:t>
            </a:r>
            <a:endParaRPr lang="en-US" dirty="0"/>
          </a:p>
        </p:txBody>
      </p:sp>
      <p:sp>
        <p:nvSpPr>
          <p:cNvPr id="3" name="Content Placeholder 2"/>
          <p:cNvSpPr>
            <a:spLocks noGrp="1"/>
          </p:cNvSpPr>
          <p:nvPr>
            <p:ph sz="half" idx="1"/>
          </p:nvPr>
        </p:nvSpPr>
        <p:spPr>
          <a:xfrm>
            <a:off x="154378" y="1805049"/>
            <a:ext cx="7389421" cy="4236312"/>
          </a:xfrm>
        </p:spPr>
        <p:txBody>
          <a:bodyPr>
            <a:noAutofit/>
          </a:bodyPr>
          <a:lstStyle/>
          <a:p>
            <a:r>
              <a:rPr lang="en-US" sz="2000" smtClean="0"/>
              <a:t>The first part of this </a:t>
            </a:r>
            <a:r>
              <a:rPr lang="en-US" sz="2000"/>
              <a:t>tutorial focuses on the first stage of our research scenario: preprocessing</a:t>
            </a:r>
            <a:r>
              <a:rPr lang="en-US" sz="2000" smtClean="0"/>
              <a:t>.</a:t>
            </a:r>
          </a:p>
          <a:p>
            <a:endParaRPr lang="en-US" sz="2000" smtClean="0"/>
          </a:p>
          <a:p>
            <a:r>
              <a:rPr lang="en-US" sz="2000" smtClean="0"/>
              <a:t>Preprocessing involves using a number of digital signal processing and analysis techniques to remove interfering or systemic signals, and isolate the brain activity responses to stimuli (such as the Hearing Words experiment).</a:t>
            </a:r>
          </a:p>
          <a:p>
            <a:endParaRPr lang="en-US" sz="2000"/>
          </a:p>
          <a:p>
            <a:r>
              <a:rPr lang="en-US" sz="2000" smtClean="0"/>
              <a:t>We will assess data quality at every step along the way to ensure that we are acquiring high-quality maps </a:t>
            </a:r>
            <a:r>
              <a:rPr lang="en-US" sz="2000"/>
              <a:t>of </a:t>
            </a:r>
            <a:r>
              <a:rPr lang="en-US" sz="2000" smtClean="0"/>
              <a:t>brain activity.</a:t>
            </a:r>
            <a:endParaRPr lang="en-US" sz="2000"/>
          </a:p>
        </p:txBody>
      </p:sp>
      <p:grpSp>
        <p:nvGrpSpPr>
          <p:cNvPr id="6" name="Group 5"/>
          <p:cNvGrpSpPr/>
          <p:nvPr/>
        </p:nvGrpSpPr>
        <p:grpSpPr>
          <a:xfrm>
            <a:off x="8304947" y="977900"/>
            <a:ext cx="3024306" cy="5226849"/>
            <a:chOff x="3822040" y="529221"/>
            <a:chExt cx="3024306" cy="5226849"/>
          </a:xfrm>
        </p:grpSpPr>
        <p:sp>
          <p:nvSpPr>
            <p:cNvPr id="7" name="Rounded Rectangle 6"/>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8" name="TextBox 45"/>
            <p:cNvSpPr txBox="1"/>
            <p:nvPr/>
          </p:nvSpPr>
          <p:spPr>
            <a:xfrm>
              <a:off x="3822041" y="529221"/>
              <a:ext cx="3024305"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9" name="TextBox 49"/>
            <p:cNvSpPr txBox="1"/>
            <p:nvPr/>
          </p:nvSpPr>
          <p:spPr>
            <a:xfrm>
              <a:off x="4067965" y="170014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10" name="TextBox 51"/>
            <p:cNvSpPr txBox="1"/>
            <p:nvPr/>
          </p:nvSpPr>
          <p:spPr>
            <a:xfrm>
              <a:off x="4067968" y="276555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11" name="TextBox 52"/>
            <p:cNvSpPr txBox="1"/>
            <p:nvPr/>
          </p:nvSpPr>
          <p:spPr>
            <a:xfrm>
              <a:off x="4067965" y="2228343"/>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12" name="TextBox 53"/>
            <p:cNvSpPr txBox="1"/>
            <p:nvPr/>
          </p:nvSpPr>
          <p:spPr>
            <a:xfrm>
              <a:off x="4067968" y="329793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13" name="TextBox 44"/>
            <p:cNvSpPr txBox="1"/>
            <p:nvPr/>
          </p:nvSpPr>
          <p:spPr>
            <a:xfrm>
              <a:off x="4067968" y="383031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14" name="TextBox 49"/>
            <p:cNvSpPr txBox="1"/>
            <p:nvPr/>
          </p:nvSpPr>
          <p:spPr>
            <a:xfrm>
              <a:off x="4067965" y="1161708"/>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15" name="Down Arrow 14"/>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6" name="Down Arrow 15"/>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7" name="Down Arrow 16"/>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8" name="Down Arrow 17"/>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9" name="Down Arrow 18"/>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20" name="Down Arrow 19"/>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21" name="TextBox 44"/>
            <p:cNvSpPr txBox="1"/>
            <p:nvPr/>
          </p:nvSpPr>
          <p:spPr>
            <a:xfrm>
              <a:off x="4067965" y="436325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22" name="Down Arrow 21"/>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23"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24" name="Down Arrow 23"/>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25"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26" name="Down Arrow 25"/>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35704325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9"/>
            <a:ext cx="8596668" cy="1320800"/>
          </a:xfrm>
        </p:spPr>
        <p:txBody>
          <a:bodyPr/>
          <a:lstStyle/>
          <a:p>
            <a:r>
              <a:rPr lang="en-US" smtClean="0"/>
              <a:t>Low Pass Filter 2</a:t>
            </a:r>
            <a:endParaRPr lang="en-US" dirty="0"/>
          </a:p>
        </p:txBody>
      </p:sp>
      <p:sp>
        <p:nvSpPr>
          <p:cNvPr id="3" name="Content Placeholder 2"/>
          <p:cNvSpPr>
            <a:spLocks noGrp="1"/>
          </p:cNvSpPr>
          <p:nvPr>
            <p:ph idx="1"/>
          </p:nvPr>
        </p:nvSpPr>
        <p:spPr>
          <a:xfrm>
            <a:off x="588434" y="2147889"/>
            <a:ext cx="8596668" cy="3880773"/>
          </a:xfrm>
        </p:spPr>
        <p:txBody>
          <a:bodyPr>
            <a:normAutofit/>
          </a:bodyPr>
          <a:lstStyle/>
          <a:p>
            <a:r>
              <a:rPr lang="en-US" sz="2000" smtClean="0"/>
              <a:t>The penultimate step is a second lowpass filter, this time at a lower cutoff frequency of </a:t>
            </a:r>
            <a:r>
              <a:rPr lang="en-US" sz="2000" smtClean="0">
                <a:solidFill>
                  <a:srgbClr val="00B050"/>
                </a:solidFill>
              </a:rPr>
              <a:t>0.5 Hz</a:t>
            </a:r>
            <a:r>
              <a:rPr lang="en-US" sz="2000" smtClean="0"/>
              <a:t>. This removes the cardiac pulse from the signal, and uses </a:t>
            </a:r>
            <a:r>
              <a:rPr lang="en-US" sz="2000"/>
              <a:t>the </a:t>
            </a:r>
            <a:r>
              <a:rPr lang="en-US" sz="2000" smtClean="0"/>
              <a:t>same function, </a:t>
            </a:r>
            <a:r>
              <a:rPr lang="en-US" sz="2000" smtClean="0">
                <a:solidFill>
                  <a:srgbClr val="00B050"/>
                </a:solidFill>
              </a:rPr>
              <a:t>lowpass</a:t>
            </a:r>
            <a:r>
              <a:rPr lang="en-US" sz="2000" smtClean="0"/>
              <a:t>, as </a:t>
            </a:r>
            <a:r>
              <a:rPr lang="en-US" sz="2000"/>
              <a:t>before.</a:t>
            </a:r>
          </a:p>
          <a:p>
            <a:endParaRPr lang="en-US" sz="2000"/>
          </a:p>
          <a:p>
            <a:r>
              <a:rPr lang="en-US" sz="2000" smtClean="0"/>
              <a:t>Using the functions you've learned, apply a </a:t>
            </a:r>
            <a:r>
              <a:rPr lang="en-US" sz="2000" smtClean="0">
                <a:solidFill>
                  <a:srgbClr val="00B050"/>
                </a:solidFill>
              </a:rPr>
              <a:t>0.5 Hz </a:t>
            </a:r>
            <a:r>
              <a:rPr lang="en-US" sz="2000" smtClean="0"/>
              <a:t>filter to the </a:t>
            </a:r>
            <a:r>
              <a:rPr lang="en-US" sz="2000" smtClean="0">
                <a:solidFill>
                  <a:srgbClr val="00B050"/>
                </a:solidFill>
              </a:rPr>
              <a:t>HW1</a:t>
            </a:r>
            <a:r>
              <a:rPr lang="en-US" sz="2000" smtClean="0"/>
              <a:t> and </a:t>
            </a:r>
            <a:r>
              <a:rPr lang="en-US" sz="2000" smtClean="0">
                <a:solidFill>
                  <a:srgbClr val="00B050"/>
                </a:solidFill>
              </a:rPr>
              <a:t>Noisy</a:t>
            </a:r>
            <a:r>
              <a:rPr lang="en-US" sz="2000" smtClean="0"/>
              <a:t> data sets, and visualize </a:t>
            </a:r>
            <a:r>
              <a:rPr lang="en-US" sz="2000" smtClean="0">
                <a:solidFill>
                  <a:srgbClr val="00B050"/>
                </a:solidFill>
              </a:rPr>
              <a:t>HW1</a:t>
            </a:r>
            <a:r>
              <a:rPr lang="en-US" sz="2000" smtClean="0"/>
              <a:t>'s power spectra before and after. </a:t>
            </a:r>
          </a:p>
        </p:txBody>
      </p:sp>
    </p:spTree>
    <p:extLst>
      <p:ext uri="{BB962C8B-B14F-4D97-AF65-F5344CB8AC3E}">
        <p14:creationId xmlns:p14="http://schemas.microsoft.com/office/powerpoint/2010/main" val="12241784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LPF2 Power Spectrum</a:t>
            </a:r>
            <a:endParaRPr lang="en-US" dirty="0"/>
          </a:p>
        </p:txBody>
      </p:sp>
      <p:sp>
        <p:nvSpPr>
          <p:cNvPr id="3" name="Content Placeholder 2"/>
          <p:cNvSpPr>
            <a:spLocks noGrp="1"/>
          </p:cNvSpPr>
          <p:nvPr>
            <p:ph sz="half" idx="1"/>
          </p:nvPr>
        </p:nvSpPr>
        <p:spPr>
          <a:xfrm>
            <a:off x="0" y="1320800"/>
            <a:ext cx="9283700" cy="4236312"/>
          </a:xfrm>
        </p:spPr>
        <p:txBody>
          <a:bodyPr>
            <a:noAutofit/>
          </a:bodyPr>
          <a:lstStyle/>
          <a:p>
            <a:r>
              <a:rPr lang="en-US" sz="2000" smtClean="0"/>
              <a:t>Here is the syntax:</a:t>
            </a:r>
            <a:br>
              <a:rPr lang="en-US" sz="2000" smtClean="0"/>
            </a:br>
            <a:r>
              <a:rPr lang="en-US" sz="2000" smtClean="0"/>
              <a:t/>
            </a:r>
            <a:br>
              <a:rPr lang="en-US" sz="2000" smtClean="0"/>
            </a:br>
            <a:r>
              <a:rPr lang="en-US" sz="2000" smtClean="0">
                <a:solidFill>
                  <a:srgbClr val="00B0F0"/>
                </a:solidFill>
              </a:rPr>
              <a:t>hw1.lp2data = lowpass(hw1.SSRdata, 0.5, hw1.info.system.framerate);</a:t>
            </a:r>
            <a:br>
              <a:rPr lang="en-US" sz="2000" smtClean="0">
                <a:solidFill>
                  <a:srgbClr val="00B0F0"/>
                </a:solidFill>
              </a:rPr>
            </a:br>
            <a:r>
              <a:rPr lang="en-US" sz="2000" smtClean="0">
                <a:solidFill>
                  <a:srgbClr val="00B0F0"/>
                </a:solidFill>
              </a:rPr>
              <a:t>noisy.lp2data = lowpass(noisy.SSRdata, 0.5, noisy.info.system.framerate);</a:t>
            </a:r>
            <a:br>
              <a:rPr lang="en-US" sz="2000" smtClean="0">
                <a:solidFill>
                  <a:srgbClr val="00B0F0"/>
                </a:solidFill>
              </a:rPr>
            </a:br>
            <a:r>
              <a:rPr lang="en-US" sz="2000" smtClean="0">
                <a:solidFill>
                  <a:srgbClr val="00B0F0"/>
                </a:solidFill>
              </a:rPr>
              <a:t/>
            </a:r>
            <a:br>
              <a:rPr lang="en-US" sz="2000" smtClean="0">
                <a:solidFill>
                  <a:srgbClr val="00B0F0"/>
                </a:solidFill>
              </a:rPr>
            </a:br>
            <a:r>
              <a:rPr lang="en-US" sz="2000" smtClean="0">
                <a:solidFill>
                  <a:srgbClr val="00B0F0"/>
                </a:solidFill>
              </a:rPr>
              <a:t>params.rlimits = [27, 33]; params.fig_handle = figure('Color', 'k');</a:t>
            </a:r>
            <a:br>
              <a:rPr lang="en-US" sz="2000" smtClean="0">
                <a:solidFill>
                  <a:srgbClr val="00B0F0"/>
                </a:solidFill>
              </a:rPr>
            </a:br>
            <a:r>
              <a:rPr lang="en-US" sz="2000" smtClean="0">
                <a:solidFill>
                  <a:srgbClr val="00B0F0"/>
                </a:solidFill>
              </a:rPr>
              <a:t>PlotPowerSpectrumMean(hw1.SSRdata, hw1.info, params)</a:t>
            </a:r>
            <a:br>
              <a:rPr lang="en-US" sz="2000" smtClean="0">
                <a:solidFill>
                  <a:srgbClr val="00B0F0"/>
                </a:solidFill>
              </a:rPr>
            </a:br>
            <a:r>
              <a:rPr lang="en-US" sz="2000" smtClean="0">
                <a:solidFill>
                  <a:srgbClr val="00B0F0"/>
                </a:solidFill>
              </a:rPr>
              <a:t>PlotPowerSpectrumMean(hw1.lp2data, hw1.info, params)</a:t>
            </a:r>
            <a:br>
              <a:rPr lang="en-US" sz="2000" smtClean="0">
                <a:solidFill>
                  <a:srgbClr val="00B0F0"/>
                </a:solidFill>
              </a:rPr>
            </a:br>
            <a:r>
              <a:rPr lang="en-US" sz="2000" smtClean="0">
                <a:solidFill>
                  <a:srgbClr val="00B0F0"/>
                </a:solidFill>
              </a:rPr>
              <a:t>legend({'SSR', 'LPF2'}, 'Color', 'k', 'TextColor', 'w')</a:t>
            </a:r>
            <a:endParaRPr lang="en-US" sz="2000">
              <a:solidFill>
                <a:srgbClr val="00B0F0"/>
              </a:solidFill>
            </a:endParaRPr>
          </a:p>
        </p:txBody>
      </p:sp>
      <p:pic>
        <p:nvPicPr>
          <p:cNvPr id="5" name="Picture 4"/>
          <p:cNvPicPr>
            <a:picLocks noChangeAspect="1"/>
          </p:cNvPicPr>
          <p:nvPr/>
        </p:nvPicPr>
        <p:blipFill>
          <a:blip r:embed="rId3"/>
          <a:stretch>
            <a:fillRect/>
          </a:stretch>
        </p:blipFill>
        <p:spPr>
          <a:xfrm>
            <a:off x="7751618" y="3438956"/>
            <a:ext cx="4267200" cy="3200400"/>
          </a:xfrm>
          <a:prstGeom prst="rect">
            <a:avLst/>
          </a:prstGeom>
        </p:spPr>
      </p:pic>
      <p:pic>
        <p:nvPicPr>
          <p:cNvPr id="6" name="Picture 5"/>
          <p:cNvPicPr>
            <a:picLocks noChangeAspect="1"/>
          </p:cNvPicPr>
          <p:nvPr/>
        </p:nvPicPr>
        <p:blipFill>
          <a:blip r:embed="rId4"/>
          <a:stretch>
            <a:fillRect/>
          </a:stretch>
        </p:blipFill>
        <p:spPr>
          <a:xfrm>
            <a:off x="3528314" y="4409744"/>
            <a:ext cx="2976372" cy="2229612"/>
          </a:xfrm>
          <a:prstGeom prst="rect">
            <a:avLst/>
          </a:prstGeom>
        </p:spPr>
      </p:pic>
      <p:sp>
        <p:nvSpPr>
          <p:cNvPr id="7" name="Oval 6"/>
          <p:cNvSpPr/>
          <p:nvPr/>
        </p:nvSpPr>
        <p:spPr>
          <a:xfrm>
            <a:off x="9982200" y="6007100"/>
            <a:ext cx="1079500" cy="355600"/>
          </a:xfrm>
          <a:prstGeom prst="ellipse">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 name="Straight Connector 8"/>
          <p:cNvCxnSpPr/>
          <p:nvPr/>
        </p:nvCxnSpPr>
        <p:spPr>
          <a:xfrm flipH="1" flipV="1">
            <a:off x="6504686" y="4409744"/>
            <a:ext cx="4023614" cy="157195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504686" y="6386728"/>
            <a:ext cx="4023614" cy="27802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sz="half" idx="1"/>
          </p:nvPr>
        </p:nvSpPr>
        <p:spPr>
          <a:xfrm>
            <a:off x="0" y="4409744"/>
            <a:ext cx="3528314" cy="1976984"/>
          </a:xfrm>
        </p:spPr>
        <p:txBody>
          <a:bodyPr>
            <a:noAutofit/>
          </a:bodyPr>
          <a:lstStyle/>
          <a:p>
            <a:r>
              <a:rPr lang="en-US" sz="2000" smtClean="0"/>
              <a:t>Here, we see that the pulse signal, just below </a:t>
            </a:r>
            <a:r>
              <a:rPr lang="en-US" sz="2000" smtClean="0">
                <a:solidFill>
                  <a:srgbClr val="00B050"/>
                </a:solidFill>
              </a:rPr>
              <a:t>1 Hz </a:t>
            </a:r>
            <a:r>
              <a:rPr lang="en-US" sz="2000" smtClean="0"/>
              <a:t>(blue) has been filtered out (red).</a:t>
            </a:r>
            <a:endParaRPr lang="en-US" sz="2000">
              <a:solidFill>
                <a:srgbClr val="00B0F0"/>
              </a:solidFill>
            </a:endParaRPr>
          </a:p>
        </p:txBody>
      </p:sp>
    </p:spTree>
    <p:extLst>
      <p:ext uri="{BB962C8B-B14F-4D97-AF65-F5344CB8AC3E}">
        <p14:creationId xmlns:p14="http://schemas.microsoft.com/office/powerpoint/2010/main" val="7770728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LPF2 Mean Time Traces</a:t>
            </a:r>
            <a:endParaRPr lang="en-US" dirty="0"/>
          </a:p>
        </p:txBody>
      </p:sp>
      <p:sp>
        <p:nvSpPr>
          <p:cNvPr id="3" name="Content Placeholder 2"/>
          <p:cNvSpPr>
            <a:spLocks noGrp="1"/>
          </p:cNvSpPr>
          <p:nvPr>
            <p:ph sz="half" idx="1"/>
          </p:nvPr>
        </p:nvSpPr>
        <p:spPr>
          <a:xfrm>
            <a:off x="-88900" y="1968500"/>
            <a:ext cx="6630987" cy="4236312"/>
          </a:xfrm>
        </p:spPr>
        <p:txBody>
          <a:bodyPr>
            <a:noAutofit/>
          </a:bodyPr>
          <a:lstStyle/>
          <a:p>
            <a:r>
              <a:rPr lang="en-US" sz="2000" smtClean="0"/>
              <a:t>One more time, let's look at the mean time traces:</a:t>
            </a:r>
            <a:br>
              <a:rPr lang="en-US" sz="2000" smtClean="0"/>
            </a:br>
            <a:r>
              <a:rPr lang="en-US" sz="2000" smtClean="0">
                <a:solidFill>
                  <a:srgbClr val="00B0F0"/>
                </a:solidFill>
              </a:rPr>
              <a:t/>
            </a:r>
            <a:br>
              <a:rPr lang="en-US" sz="2000" smtClean="0">
                <a:solidFill>
                  <a:srgbClr val="00B0F0"/>
                </a:solidFill>
              </a:rPr>
            </a:br>
            <a:r>
              <a:rPr lang="en-US" sz="2000" smtClean="0">
                <a:solidFill>
                  <a:srgbClr val="00B0F0"/>
                </a:solidFill>
              </a:rPr>
              <a:t>params.rlimits = [27, 33];</a:t>
            </a:r>
            <a:br>
              <a:rPr lang="en-US" sz="2000" smtClean="0">
                <a:solidFill>
                  <a:srgbClr val="00B0F0"/>
                </a:solidFill>
              </a:rPr>
            </a:br>
            <a:r>
              <a:rPr lang="en-US" sz="2000" smtClean="0">
                <a:solidFill>
                  <a:srgbClr val="00B0F0"/>
                </a:solidFill>
              </a:rPr>
              <a:t>params.fig_handle = figure('Color', 'k');</a:t>
            </a:r>
            <a:r>
              <a:rPr lang="en-US" sz="2000">
                <a:solidFill>
                  <a:srgbClr val="00B0F0"/>
                </a:solidFill>
              </a:rPr>
              <a:t/>
            </a:r>
            <a:br>
              <a:rPr lang="en-US" sz="2000">
                <a:solidFill>
                  <a:srgbClr val="00B0F0"/>
                </a:solidFill>
              </a:rPr>
            </a:br>
            <a:r>
              <a:rPr lang="en-US" sz="2000" smtClean="0">
                <a:solidFill>
                  <a:srgbClr val="00B0F0"/>
                </a:solidFill>
              </a:rPr>
              <a:t>PlotTimeTraceMean(hw1.SSRdata</a:t>
            </a:r>
            <a:r>
              <a:rPr lang="en-US" sz="2000">
                <a:solidFill>
                  <a:srgbClr val="00B0F0"/>
                </a:solidFill>
              </a:rPr>
              <a:t>, hw1.info, params)</a:t>
            </a:r>
            <a:br>
              <a:rPr lang="en-US" sz="2000">
                <a:solidFill>
                  <a:srgbClr val="00B0F0"/>
                </a:solidFill>
              </a:rPr>
            </a:br>
            <a:r>
              <a:rPr lang="en-US" sz="2000" smtClean="0">
                <a:solidFill>
                  <a:srgbClr val="00B0F0"/>
                </a:solidFill>
              </a:rPr>
              <a:t>PlotTimeTraceMean(hw1.lp2data</a:t>
            </a:r>
            <a:r>
              <a:rPr lang="en-US" sz="2000">
                <a:solidFill>
                  <a:srgbClr val="00B0F0"/>
                </a:solidFill>
              </a:rPr>
              <a:t>, hw1.info, params</a:t>
            </a:r>
            <a:r>
              <a:rPr lang="en-US" sz="2000" smtClean="0">
                <a:solidFill>
                  <a:srgbClr val="00B0F0"/>
                </a:solidFill>
              </a:rPr>
              <a:t>)</a:t>
            </a:r>
            <a:br>
              <a:rPr lang="en-US" sz="2000" smtClean="0">
                <a:solidFill>
                  <a:srgbClr val="00B0F0"/>
                </a:solidFill>
              </a:rPr>
            </a:br>
            <a:r>
              <a:rPr lang="en-US" sz="2000" smtClean="0">
                <a:solidFill>
                  <a:srgbClr val="00B0F0"/>
                </a:solidFill>
              </a:rPr>
              <a:t>legend({'SSR', 'LPF2'}, 'Color', 'k', 'TextColor', 'w')</a:t>
            </a:r>
          </a:p>
          <a:p>
            <a:endParaRPr lang="en-US" sz="2000">
              <a:solidFill>
                <a:schemeClr val="tx1"/>
              </a:solidFill>
            </a:endParaRPr>
          </a:p>
          <a:p>
            <a:r>
              <a:rPr lang="en-US" sz="2000" smtClean="0">
                <a:solidFill>
                  <a:schemeClr val="tx1"/>
                </a:solidFill>
              </a:rPr>
              <a:t>The signal is now very clearly defined after LPF2 (red).</a:t>
            </a:r>
            <a:endParaRPr lang="en-US" sz="2000">
              <a:solidFill>
                <a:schemeClr val="tx1"/>
              </a:solidFill>
            </a:endParaRPr>
          </a:p>
        </p:txBody>
      </p:sp>
      <p:pic>
        <p:nvPicPr>
          <p:cNvPr id="8" name="Picture 7"/>
          <p:cNvPicPr>
            <a:picLocks noChangeAspect="1"/>
          </p:cNvPicPr>
          <p:nvPr/>
        </p:nvPicPr>
        <p:blipFill>
          <a:blip r:embed="rId3"/>
          <a:stretch>
            <a:fillRect/>
          </a:stretch>
        </p:blipFill>
        <p:spPr>
          <a:xfrm>
            <a:off x="6630987" y="1968500"/>
            <a:ext cx="5305425" cy="4010025"/>
          </a:xfrm>
          <a:prstGeom prst="rect">
            <a:avLst/>
          </a:prstGeom>
        </p:spPr>
      </p:pic>
    </p:spTree>
    <p:extLst>
      <p:ext uri="{BB962C8B-B14F-4D97-AF65-F5344CB8AC3E}">
        <p14:creationId xmlns:p14="http://schemas.microsoft.com/office/powerpoint/2010/main" val="25167293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1 Hz Resampling</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5" name="Picture 34"/>
          <p:cNvPicPr>
            <a:picLocks noChangeAspect="1"/>
          </p:cNvPicPr>
          <p:nvPr/>
        </p:nvPicPr>
        <p:blipFill>
          <a:blip r:embed="rId2"/>
          <a:stretch>
            <a:fillRect/>
          </a:stretch>
        </p:blipFill>
        <p:spPr>
          <a:xfrm>
            <a:off x="10198100" y="1021983"/>
            <a:ext cx="1333500" cy="997744"/>
          </a:xfrm>
          <a:prstGeom prst="rect">
            <a:avLst/>
          </a:prstGeom>
        </p:spPr>
      </p:pic>
      <p:cxnSp>
        <p:nvCxnSpPr>
          <p:cNvPr id="36" name="Straight Arrow Connector 35"/>
          <p:cNvCxnSpPr>
            <a:endCxn id="35"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stretch>
            <a:fillRect/>
          </a:stretch>
        </p:blipFill>
        <p:spPr>
          <a:xfrm>
            <a:off x="1004573" y="1608304"/>
            <a:ext cx="1331119" cy="997744"/>
          </a:xfrm>
          <a:prstGeom prst="rect">
            <a:avLst/>
          </a:prstGeom>
        </p:spPr>
      </p:pic>
      <p:cxnSp>
        <p:nvCxnSpPr>
          <p:cNvPr id="44" name="Straight Arrow Connector 43"/>
          <p:cNvCxnSpPr>
            <a:endCxn id="37" idx="3"/>
          </p:cNvCxnSpPr>
          <p:nvPr/>
        </p:nvCxnSpPr>
        <p:spPr>
          <a:xfrm flipH="1">
            <a:off x="2335692" y="2107176"/>
            <a:ext cx="249408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4"/>
          <a:srcRect b="55495"/>
          <a:stretch/>
        </p:blipFill>
        <p:spPr>
          <a:xfrm>
            <a:off x="7776586" y="1890700"/>
            <a:ext cx="2338388" cy="715348"/>
          </a:xfrm>
          <a:prstGeom prst="rect">
            <a:avLst/>
          </a:prstGeom>
        </p:spPr>
      </p:pic>
      <p:pic>
        <p:nvPicPr>
          <p:cNvPr id="46" name="Picture 45"/>
          <p:cNvPicPr>
            <a:picLocks noChangeAspect="1"/>
          </p:cNvPicPr>
          <p:nvPr/>
        </p:nvPicPr>
        <p:blipFill rotWithShape="1">
          <a:blip r:embed="rId5"/>
          <a:srcRect b="54932"/>
          <a:stretch/>
        </p:blipFill>
        <p:spPr>
          <a:xfrm>
            <a:off x="7776586" y="2601161"/>
            <a:ext cx="2338388" cy="726539"/>
          </a:xfrm>
          <a:prstGeom prst="rect">
            <a:avLst/>
          </a:prstGeom>
        </p:spPr>
      </p:pic>
      <p:cxnSp>
        <p:nvCxnSpPr>
          <p:cNvPr id="47" name="Straight Arrow Connector 46"/>
          <p:cNvCxnSpPr/>
          <p:nvPr/>
        </p:nvCxnSpPr>
        <p:spPr>
          <a:xfrm>
            <a:off x="7362235" y="2645609"/>
            <a:ext cx="41435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6"/>
          <a:srcRect t="50786"/>
          <a:stretch/>
        </p:blipFill>
        <p:spPr>
          <a:xfrm>
            <a:off x="2452646" y="2674939"/>
            <a:ext cx="1338825" cy="997744"/>
          </a:xfrm>
          <a:prstGeom prst="rect">
            <a:avLst/>
          </a:prstGeom>
        </p:spPr>
      </p:pic>
      <p:cxnSp>
        <p:nvCxnSpPr>
          <p:cNvPr id="49" name="Straight Arrow Connector 48"/>
          <p:cNvCxnSpPr>
            <a:endCxn id="48" idx="3"/>
          </p:cNvCxnSpPr>
          <p:nvPr/>
        </p:nvCxnSpPr>
        <p:spPr>
          <a:xfrm flipH="1">
            <a:off x="3791471" y="3173811"/>
            <a:ext cx="103830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644434" y="3161111"/>
            <a:ext cx="1005840" cy="0"/>
          </a:xfrm>
          <a:prstGeom prst="line">
            <a:avLst/>
          </a:prstGeom>
          <a:ln w="12700"/>
        </p:spPr>
        <p:style>
          <a:lnRef idx="1">
            <a:schemeClr val="accent5"/>
          </a:lnRef>
          <a:fillRef idx="0">
            <a:schemeClr val="accent5"/>
          </a:fillRef>
          <a:effectRef idx="0">
            <a:schemeClr val="accent5"/>
          </a:effectRef>
          <a:fontRef idx="minor">
            <a:schemeClr val="tx1"/>
          </a:fontRef>
        </p:style>
      </p:cxnSp>
      <p:pic>
        <p:nvPicPr>
          <p:cNvPr id="51" name="Picture 50"/>
          <p:cNvPicPr>
            <a:picLocks noChangeAspect="1"/>
          </p:cNvPicPr>
          <p:nvPr/>
        </p:nvPicPr>
        <p:blipFill>
          <a:blip r:embed="rId7"/>
          <a:stretch>
            <a:fillRect/>
          </a:stretch>
        </p:blipFill>
        <p:spPr>
          <a:xfrm>
            <a:off x="10394334" y="3210957"/>
            <a:ext cx="1328738" cy="1000125"/>
          </a:xfrm>
          <a:prstGeom prst="rect">
            <a:avLst/>
          </a:prstGeom>
        </p:spPr>
      </p:pic>
      <p:cxnSp>
        <p:nvCxnSpPr>
          <p:cNvPr id="52" name="Straight Arrow Connector 51"/>
          <p:cNvCxnSpPr>
            <a:endCxn id="51" idx="1"/>
          </p:cNvCxnSpPr>
          <p:nvPr/>
        </p:nvCxnSpPr>
        <p:spPr>
          <a:xfrm>
            <a:off x="7362238" y="3711020"/>
            <a:ext cx="3032096"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stretch>
            <a:fillRect/>
          </a:stretch>
        </p:blipFill>
        <p:spPr>
          <a:xfrm>
            <a:off x="464165" y="3744527"/>
            <a:ext cx="1333500" cy="997744"/>
          </a:xfrm>
          <a:prstGeom prst="rect">
            <a:avLst/>
          </a:prstGeom>
        </p:spPr>
      </p:pic>
      <p:cxnSp>
        <p:nvCxnSpPr>
          <p:cNvPr id="54" name="Straight Arrow Connector 53"/>
          <p:cNvCxnSpPr>
            <a:endCxn id="53" idx="3"/>
          </p:cNvCxnSpPr>
          <p:nvPr/>
        </p:nvCxnSpPr>
        <p:spPr>
          <a:xfrm flipH="1">
            <a:off x="1797665" y="4243399"/>
            <a:ext cx="303211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9"/>
          <a:stretch>
            <a:fillRect/>
          </a:stretch>
        </p:blipFill>
        <p:spPr>
          <a:xfrm>
            <a:off x="8400528" y="3969963"/>
            <a:ext cx="1066800" cy="1611630"/>
          </a:xfrm>
          <a:prstGeom prst="rect">
            <a:avLst/>
          </a:prstGeom>
        </p:spPr>
      </p:pic>
      <p:cxnSp>
        <p:nvCxnSpPr>
          <p:cNvPr id="58" name="Straight Arrow Connector 57"/>
          <p:cNvCxnSpPr>
            <a:endCxn id="57" idx="1"/>
          </p:cNvCxnSpPr>
          <p:nvPr/>
        </p:nvCxnSpPr>
        <p:spPr>
          <a:xfrm>
            <a:off x="7362238" y="4775778"/>
            <a:ext cx="103829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10"/>
          <a:stretch>
            <a:fillRect/>
          </a:stretch>
        </p:blipFill>
        <p:spPr>
          <a:xfrm>
            <a:off x="2400216" y="4806399"/>
            <a:ext cx="1326356" cy="1002506"/>
          </a:xfrm>
          <a:prstGeom prst="rect">
            <a:avLst/>
          </a:prstGeom>
        </p:spPr>
      </p:pic>
      <p:cxnSp>
        <p:nvCxnSpPr>
          <p:cNvPr id="60" name="Straight Arrow Connector 59"/>
          <p:cNvCxnSpPr>
            <a:stCxn id="38" idx="1"/>
            <a:endCxn id="59" idx="3"/>
          </p:cNvCxnSpPr>
          <p:nvPr/>
        </p:nvCxnSpPr>
        <p:spPr>
          <a:xfrm flipH="1" flipV="1">
            <a:off x="3726572" y="5307652"/>
            <a:ext cx="1103200" cy="1066"/>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8245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1 Hz Resampling</a:t>
            </a:r>
            <a:endParaRPr lang="en-US"/>
          </a:p>
        </p:txBody>
      </p:sp>
      <p:sp>
        <p:nvSpPr>
          <p:cNvPr id="3" name="Content Placeholder 2"/>
          <p:cNvSpPr>
            <a:spLocks noGrp="1"/>
          </p:cNvSpPr>
          <p:nvPr>
            <p:ph idx="1"/>
          </p:nvPr>
        </p:nvSpPr>
        <p:spPr>
          <a:xfrm>
            <a:off x="550334" y="1320800"/>
            <a:ext cx="10892366" cy="5079999"/>
          </a:xfrm>
        </p:spPr>
        <p:txBody>
          <a:bodyPr>
            <a:noAutofit/>
          </a:bodyPr>
          <a:lstStyle/>
          <a:p>
            <a:r>
              <a:rPr lang="en-US" sz="2000" smtClean="0"/>
              <a:t>The last preprocessing step is to resample the data from </a:t>
            </a:r>
            <a:r>
              <a:rPr lang="en-US" sz="2000" smtClean="0">
                <a:solidFill>
                  <a:srgbClr val="00B050"/>
                </a:solidFill>
              </a:rPr>
              <a:t>~10 Hz </a:t>
            </a:r>
            <a:r>
              <a:rPr lang="en-US" sz="2000" smtClean="0"/>
              <a:t>to </a:t>
            </a:r>
            <a:r>
              <a:rPr lang="en-US" sz="2000" smtClean="0">
                <a:solidFill>
                  <a:srgbClr val="00B050"/>
                </a:solidFill>
              </a:rPr>
              <a:t>1 Hz</a:t>
            </a:r>
            <a:r>
              <a:rPr lang="en-US" sz="2000" smtClean="0"/>
              <a:t>.</a:t>
            </a:r>
            <a:br>
              <a:rPr lang="en-US" sz="2000" smtClean="0"/>
            </a:br>
            <a:endParaRPr lang="en-US" sz="2000"/>
          </a:p>
          <a:p>
            <a:r>
              <a:rPr lang="en-US" sz="2000" smtClean="0"/>
              <a:t>We do this because the range of hemodynamic signals is far below </a:t>
            </a:r>
            <a:r>
              <a:rPr lang="en-US" sz="2000" smtClean="0">
                <a:solidFill>
                  <a:srgbClr val="00B050"/>
                </a:solidFill>
              </a:rPr>
              <a:t>1 Hz</a:t>
            </a:r>
            <a:r>
              <a:rPr lang="en-US" sz="2000" smtClean="0"/>
              <a:t>, and thus functional neuroimaging is typically done on a </a:t>
            </a:r>
            <a:r>
              <a:rPr lang="en-US" sz="2000" smtClean="0">
                <a:solidFill>
                  <a:srgbClr val="00B050"/>
                </a:solidFill>
              </a:rPr>
              <a:t>1 Hz </a:t>
            </a:r>
            <a:r>
              <a:rPr lang="en-US" sz="2000" smtClean="0"/>
              <a:t>time scale. This also has the benefit of reducing data storage requirements and providing a benchmark framerate to standardize all stimulus, data acquisitions, and analysis to.</a:t>
            </a:r>
            <a:br>
              <a:rPr lang="en-US" sz="2000" smtClean="0"/>
            </a:br>
            <a:endParaRPr lang="en-US" sz="2000"/>
          </a:p>
          <a:p>
            <a:r>
              <a:rPr lang="en-US" sz="2000" smtClean="0"/>
              <a:t>The NeuroDOT function for this is </a:t>
            </a:r>
            <a:r>
              <a:rPr lang="en-US" sz="2000" smtClean="0">
                <a:solidFill>
                  <a:srgbClr val="00B050"/>
                </a:solidFill>
              </a:rPr>
              <a:t>resample_tts</a:t>
            </a:r>
            <a:r>
              <a:rPr lang="en-US" sz="2000" smtClean="0"/>
              <a:t>. The </a:t>
            </a:r>
            <a:r>
              <a:rPr lang="en-US" sz="2000"/>
              <a:t>last input is the resampling </a:t>
            </a:r>
            <a:r>
              <a:rPr lang="en-US" sz="2000" smtClean="0"/>
              <a:t>frequency:</a:t>
            </a:r>
            <a:r>
              <a:rPr lang="en-US" sz="2000"/>
              <a:t/>
            </a:r>
            <a:br>
              <a:rPr lang="en-US" sz="2000"/>
            </a:br>
            <a:r>
              <a:rPr lang="en-US" sz="2000"/>
              <a:t/>
            </a:r>
            <a:br>
              <a:rPr lang="en-US" sz="2000"/>
            </a:br>
            <a:r>
              <a:rPr lang="en-US" sz="2000" smtClean="0">
                <a:solidFill>
                  <a:srgbClr val="00B0F0"/>
                </a:solidFill>
              </a:rPr>
              <a:t>[hw1.rdata, hw1.info] = resample_tts(hw1.lp2data, hw1.info, 1);</a:t>
            </a:r>
            <a:br>
              <a:rPr lang="en-US" sz="2000" smtClean="0">
                <a:solidFill>
                  <a:srgbClr val="00B0F0"/>
                </a:solidFill>
              </a:rPr>
            </a:br>
            <a:r>
              <a:rPr lang="en-US" sz="2000" smtClean="0">
                <a:solidFill>
                  <a:srgbClr val="00B0F0"/>
                </a:solidFill>
              </a:rPr>
              <a:t>[noisy.rdata, noisy.info] = resample_tts(noisy.lp2data, noisy.info, 1);</a:t>
            </a:r>
            <a:r>
              <a:rPr lang="en-US" sz="2000" smtClean="0"/>
              <a:t/>
            </a:r>
            <a:br>
              <a:rPr lang="en-US" sz="2000" smtClean="0"/>
            </a:br>
            <a:endParaRPr lang="en-US" sz="2000" smtClean="0"/>
          </a:p>
          <a:p>
            <a:r>
              <a:rPr lang="en-US" sz="2000" smtClean="0"/>
              <a:t>Go ahead and plot the mean time trace for </a:t>
            </a:r>
            <a:r>
              <a:rPr lang="en-US" sz="2000" smtClean="0">
                <a:solidFill>
                  <a:srgbClr val="00B050"/>
                </a:solidFill>
              </a:rPr>
              <a:t>HW1</a:t>
            </a:r>
            <a:r>
              <a:rPr lang="en-US" sz="2000"/>
              <a:t> </a:t>
            </a:r>
            <a:r>
              <a:rPr lang="en-US" sz="2000" smtClean="0"/>
              <a:t>now.</a:t>
            </a:r>
          </a:p>
        </p:txBody>
      </p:sp>
    </p:spTree>
    <p:extLst>
      <p:ext uri="{BB962C8B-B14F-4D97-AF65-F5344CB8AC3E}">
        <p14:creationId xmlns:p14="http://schemas.microsoft.com/office/powerpoint/2010/main" val="20013045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Visualizing Resampled Data</a:t>
            </a:r>
            <a:endParaRPr lang="en-US" dirty="0"/>
          </a:p>
        </p:txBody>
      </p:sp>
      <p:sp>
        <p:nvSpPr>
          <p:cNvPr id="3" name="Content Placeholder 2"/>
          <p:cNvSpPr>
            <a:spLocks noGrp="1"/>
          </p:cNvSpPr>
          <p:nvPr>
            <p:ph sz="half" idx="1"/>
          </p:nvPr>
        </p:nvSpPr>
        <p:spPr>
          <a:xfrm>
            <a:off x="154378" y="1805049"/>
            <a:ext cx="6830622" cy="4236312"/>
          </a:xfrm>
        </p:spPr>
        <p:txBody>
          <a:bodyPr>
            <a:noAutofit/>
          </a:bodyPr>
          <a:lstStyle/>
          <a:p>
            <a:r>
              <a:rPr lang="en-US" sz="2000" smtClean="0"/>
              <a:t>Here's the syntax for the time traces:</a:t>
            </a:r>
            <a:r>
              <a:rPr lang="en-US" sz="2000"/>
              <a:t/>
            </a:r>
            <a:br>
              <a:rPr lang="en-US" sz="2000"/>
            </a:br>
            <a:r>
              <a:rPr lang="en-US" sz="2000"/>
              <a:t/>
            </a:r>
            <a:br>
              <a:rPr lang="en-US" sz="2000"/>
            </a:br>
            <a:r>
              <a:rPr lang="en-US" sz="2000" smtClean="0">
                <a:solidFill>
                  <a:srgbClr val="00B0F0"/>
                </a:solidFill>
              </a:rPr>
              <a:t>params.ylimits </a:t>
            </a:r>
            <a:r>
              <a:rPr lang="en-US" sz="2000">
                <a:solidFill>
                  <a:srgbClr val="00B0F0"/>
                </a:solidFill>
              </a:rPr>
              <a:t>= [-0.005 </a:t>
            </a:r>
            <a:r>
              <a:rPr lang="en-US" sz="2000" smtClean="0">
                <a:solidFill>
                  <a:srgbClr val="00B0F0"/>
                </a:solidFill>
              </a:rPr>
              <a:t>0.005];</a:t>
            </a:r>
            <a:br>
              <a:rPr lang="en-US" sz="2000" smtClean="0">
                <a:solidFill>
                  <a:srgbClr val="00B0F0"/>
                </a:solidFill>
              </a:rPr>
            </a:br>
            <a:r>
              <a:rPr lang="en-US" sz="2000" smtClean="0">
                <a:solidFill>
                  <a:srgbClr val="00B0F0"/>
                </a:solidFill>
              </a:rPr>
              <a:t>params.fig_handle = [];</a:t>
            </a:r>
            <a:br>
              <a:rPr lang="en-US" sz="2000" smtClean="0">
                <a:solidFill>
                  <a:srgbClr val="00B0F0"/>
                </a:solidFill>
              </a:rPr>
            </a:br>
            <a:r>
              <a:rPr lang="en-US" sz="2000" smtClean="0">
                <a:solidFill>
                  <a:srgbClr val="00B0F0"/>
                </a:solidFill>
              </a:rPr>
              <a:t>PlotTimeTraceMean(hw1.lp2data</a:t>
            </a:r>
            <a:r>
              <a:rPr lang="en-US" sz="2000">
                <a:solidFill>
                  <a:srgbClr val="00B0F0"/>
                </a:solidFill>
              </a:rPr>
              <a:t>, hw1.info, params</a:t>
            </a:r>
            <a:r>
              <a:rPr lang="en-US" sz="2000" smtClean="0">
                <a:solidFill>
                  <a:srgbClr val="00B0F0"/>
                </a:solidFill>
              </a:rPr>
              <a:t>)</a:t>
            </a:r>
            <a:br>
              <a:rPr lang="en-US" sz="2000" smtClean="0">
                <a:solidFill>
                  <a:srgbClr val="00B0F0"/>
                </a:solidFill>
              </a:rPr>
            </a:br>
            <a:r>
              <a:rPr lang="en-US" sz="2000" smtClean="0">
                <a:solidFill>
                  <a:srgbClr val="00B0F0"/>
                </a:solidFill>
              </a:rPr>
              <a:t>PlotTimeTraceMean(hw1.rdata</a:t>
            </a:r>
            <a:r>
              <a:rPr lang="en-US" sz="2000">
                <a:solidFill>
                  <a:srgbClr val="00B0F0"/>
                </a:solidFill>
              </a:rPr>
              <a:t>, hw1.info, params</a:t>
            </a:r>
            <a:r>
              <a:rPr lang="en-US" sz="2000" smtClean="0">
                <a:solidFill>
                  <a:srgbClr val="00B0F0"/>
                </a:solidFill>
              </a:rPr>
              <a:t>)</a:t>
            </a:r>
          </a:p>
          <a:p>
            <a:endParaRPr lang="en-US" sz="2000">
              <a:solidFill>
                <a:srgbClr val="00B0F0"/>
              </a:solidFill>
            </a:endParaRPr>
          </a:p>
          <a:p>
            <a:r>
              <a:rPr lang="en-US" sz="2000">
                <a:solidFill>
                  <a:schemeClr val="tx1"/>
                </a:solidFill>
              </a:rPr>
              <a:t>We </a:t>
            </a:r>
            <a:r>
              <a:rPr lang="en-US" sz="2000" smtClean="0">
                <a:solidFill>
                  <a:schemeClr val="tx1"/>
                </a:solidFill>
              </a:rPr>
              <a:t>see </a:t>
            </a:r>
            <a:r>
              <a:rPr lang="en-US" sz="2000">
                <a:solidFill>
                  <a:schemeClr val="tx1"/>
                </a:solidFill>
              </a:rPr>
              <a:t>on the Time axis that the data has been resampled from </a:t>
            </a:r>
            <a:r>
              <a:rPr lang="en-US" sz="2000">
                <a:solidFill>
                  <a:srgbClr val="00B050"/>
                </a:solidFill>
              </a:rPr>
              <a:t>~2000</a:t>
            </a:r>
            <a:r>
              <a:rPr lang="en-US" sz="2000">
                <a:solidFill>
                  <a:schemeClr val="tx1"/>
                </a:solidFill>
              </a:rPr>
              <a:t> time points to </a:t>
            </a:r>
            <a:r>
              <a:rPr lang="en-US" sz="2000">
                <a:solidFill>
                  <a:srgbClr val="00B050"/>
                </a:solidFill>
              </a:rPr>
              <a:t>~200 </a:t>
            </a:r>
            <a:r>
              <a:rPr lang="en-US" sz="2000">
                <a:solidFill>
                  <a:schemeClr val="tx1"/>
                </a:solidFill>
              </a:rPr>
              <a:t>- exactly the </a:t>
            </a:r>
            <a:r>
              <a:rPr lang="en-US" sz="2000">
                <a:solidFill>
                  <a:srgbClr val="00B050"/>
                </a:solidFill>
              </a:rPr>
              <a:t>~10x </a:t>
            </a:r>
            <a:r>
              <a:rPr lang="en-US" sz="2000">
                <a:solidFill>
                  <a:schemeClr val="tx1"/>
                </a:solidFill>
              </a:rPr>
              <a:t>factor that we </a:t>
            </a:r>
            <a:r>
              <a:rPr lang="en-US" sz="2000" smtClean="0">
                <a:solidFill>
                  <a:schemeClr val="tx1"/>
                </a:solidFill>
              </a:rPr>
              <a:t>expected.</a:t>
            </a:r>
            <a:endParaRPr lang="en-US" sz="2000">
              <a:solidFill>
                <a:schemeClr val="tx1"/>
              </a:solidFill>
            </a:endParaRPr>
          </a:p>
        </p:txBody>
      </p:sp>
      <p:sp>
        <p:nvSpPr>
          <p:cNvPr id="8" name="TextBox 7"/>
          <p:cNvSpPr txBox="1"/>
          <p:nvPr/>
        </p:nvSpPr>
        <p:spPr>
          <a:xfrm>
            <a:off x="6532502" y="6074116"/>
            <a:ext cx="1352076" cy="646331"/>
          </a:xfrm>
          <a:prstGeom prst="rect">
            <a:avLst/>
          </a:prstGeom>
          <a:noFill/>
        </p:spPr>
        <p:txBody>
          <a:bodyPr wrap="square" rtlCol="0">
            <a:spAutoFit/>
          </a:bodyPr>
          <a:lstStyle/>
          <a:p>
            <a:pPr algn="ctr"/>
            <a:r>
              <a:rPr lang="en-US" smtClean="0">
                <a:solidFill>
                  <a:srgbClr val="FF0000"/>
                </a:solidFill>
              </a:rPr>
              <a:t>After Resampling</a:t>
            </a:r>
            <a:endParaRPr lang="en-US">
              <a:solidFill>
                <a:srgbClr val="FF0000"/>
              </a:solidFill>
            </a:endParaRPr>
          </a:p>
        </p:txBody>
      </p:sp>
      <p:sp>
        <p:nvSpPr>
          <p:cNvPr id="9" name="TextBox 8"/>
          <p:cNvSpPr txBox="1"/>
          <p:nvPr/>
        </p:nvSpPr>
        <p:spPr>
          <a:xfrm>
            <a:off x="6433647" y="309602"/>
            <a:ext cx="1450931" cy="646331"/>
          </a:xfrm>
          <a:prstGeom prst="rect">
            <a:avLst/>
          </a:prstGeom>
          <a:noFill/>
        </p:spPr>
        <p:txBody>
          <a:bodyPr wrap="square" rtlCol="0">
            <a:spAutoFit/>
          </a:bodyPr>
          <a:lstStyle/>
          <a:p>
            <a:pPr algn="ctr"/>
            <a:r>
              <a:rPr lang="en-US" smtClean="0">
                <a:solidFill>
                  <a:srgbClr val="FF0000"/>
                </a:solidFill>
              </a:rPr>
              <a:t>Before Resampling</a:t>
            </a:r>
            <a:endParaRPr lang="en-US">
              <a:solidFill>
                <a:srgbClr val="FF0000"/>
              </a:solidFill>
            </a:endParaRPr>
          </a:p>
        </p:txBody>
      </p:sp>
      <p:pic>
        <p:nvPicPr>
          <p:cNvPr id="4" name="Picture 3"/>
          <p:cNvPicPr>
            <a:picLocks noChangeAspect="1"/>
          </p:cNvPicPr>
          <p:nvPr/>
        </p:nvPicPr>
        <p:blipFill>
          <a:blip r:embed="rId3"/>
          <a:stretch>
            <a:fillRect/>
          </a:stretch>
        </p:blipFill>
        <p:spPr>
          <a:xfrm>
            <a:off x="7827367" y="309602"/>
            <a:ext cx="4259580" cy="6431280"/>
          </a:xfrm>
          <a:prstGeom prst="rect">
            <a:avLst/>
          </a:prstGeom>
        </p:spPr>
      </p:pic>
    </p:spTree>
    <p:extLst>
      <p:ext uri="{BB962C8B-B14F-4D97-AF65-F5344CB8AC3E}">
        <p14:creationId xmlns:p14="http://schemas.microsoft.com/office/powerpoint/2010/main" val="13780032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Block Averaging</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5" name="Picture 34"/>
          <p:cNvPicPr>
            <a:picLocks noChangeAspect="1"/>
          </p:cNvPicPr>
          <p:nvPr/>
        </p:nvPicPr>
        <p:blipFill>
          <a:blip r:embed="rId2"/>
          <a:stretch>
            <a:fillRect/>
          </a:stretch>
        </p:blipFill>
        <p:spPr>
          <a:xfrm>
            <a:off x="10198100" y="1021983"/>
            <a:ext cx="1333500" cy="997744"/>
          </a:xfrm>
          <a:prstGeom prst="rect">
            <a:avLst/>
          </a:prstGeom>
        </p:spPr>
      </p:pic>
      <p:cxnSp>
        <p:nvCxnSpPr>
          <p:cNvPr id="36" name="Straight Arrow Connector 35"/>
          <p:cNvCxnSpPr>
            <a:endCxn id="35"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stretch>
            <a:fillRect/>
          </a:stretch>
        </p:blipFill>
        <p:spPr>
          <a:xfrm>
            <a:off x="1004573" y="1608304"/>
            <a:ext cx="1331119" cy="997744"/>
          </a:xfrm>
          <a:prstGeom prst="rect">
            <a:avLst/>
          </a:prstGeom>
        </p:spPr>
      </p:pic>
      <p:cxnSp>
        <p:nvCxnSpPr>
          <p:cNvPr id="44" name="Straight Arrow Connector 43"/>
          <p:cNvCxnSpPr>
            <a:endCxn id="37" idx="3"/>
          </p:cNvCxnSpPr>
          <p:nvPr/>
        </p:nvCxnSpPr>
        <p:spPr>
          <a:xfrm flipH="1">
            <a:off x="2335692" y="2107176"/>
            <a:ext cx="249408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4"/>
          <a:srcRect b="55495"/>
          <a:stretch/>
        </p:blipFill>
        <p:spPr>
          <a:xfrm>
            <a:off x="7776586" y="1890700"/>
            <a:ext cx="2338388" cy="715348"/>
          </a:xfrm>
          <a:prstGeom prst="rect">
            <a:avLst/>
          </a:prstGeom>
        </p:spPr>
      </p:pic>
      <p:pic>
        <p:nvPicPr>
          <p:cNvPr id="46" name="Picture 45"/>
          <p:cNvPicPr>
            <a:picLocks noChangeAspect="1"/>
          </p:cNvPicPr>
          <p:nvPr/>
        </p:nvPicPr>
        <p:blipFill rotWithShape="1">
          <a:blip r:embed="rId5"/>
          <a:srcRect b="54932"/>
          <a:stretch/>
        </p:blipFill>
        <p:spPr>
          <a:xfrm>
            <a:off x="7776586" y="2601161"/>
            <a:ext cx="2338388" cy="726539"/>
          </a:xfrm>
          <a:prstGeom prst="rect">
            <a:avLst/>
          </a:prstGeom>
        </p:spPr>
      </p:pic>
      <p:cxnSp>
        <p:nvCxnSpPr>
          <p:cNvPr id="47" name="Straight Arrow Connector 46"/>
          <p:cNvCxnSpPr/>
          <p:nvPr/>
        </p:nvCxnSpPr>
        <p:spPr>
          <a:xfrm>
            <a:off x="7362235" y="2645609"/>
            <a:ext cx="41435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6"/>
          <a:srcRect t="50786"/>
          <a:stretch/>
        </p:blipFill>
        <p:spPr>
          <a:xfrm>
            <a:off x="2452646" y="2674939"/>
            <a:ext cx="1338825" cy="997744"/>
          </a:xfrm>
          <a:prstGeom prst="rect">
            <a:avLst/>
          </a:prstGeom>
        </p:spPr>
      </p:pic>
      <p:cxnSp>
        <p:nvCxnSpPr>
          <p:cNvPr id="49" name="Straight Arrow Connector 48"/>
          <p:cNvCxnSpPr>
            <a:endCxn id="48" idx="3"/>
          </p:cNvCxnSpPr>
          <p:nvPr/>
        </p:nvCxnSpPr>
        <p:spPr>
          <a:xfrm flipH="1">
            <a:off x="3791471" y="3173811"/>
            <a:ext cx="103830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644434" y="3161111"/>
            <a:ext cx="1005840" cy="0"/>
          </a:xfrm>
          <a:prstGeom prst="line">
            <a:avLst/>
          </a:prstGeom>
          <a:ln w="12700"/>
        </p:spPr>
        <p:style>
          <a:lnRef idx="1">
            <a:schemeClr val="accent5"/>
          </a:lnRef>
          <a:fillRef idx="0">
            <a:schemeClr val="accent5"/>
          </a:fillRef>
          <a:effectRef idx="0">
            <a:schemeClr val="accent5"/>
          </a:effectRef>
          <a:fontRef idx="minor">
            <a:schemeClr val="tx1"/>
          </a:fontRef>
        </p:style>
      </p:cxnSp>
      <p:pic>
        <p:nvPicPr>
          <p:cNvPr id="51" name="Picture 50"/>
          <p:cNvPicPr>
            <a:picLocks noChangeAspect="1"/>
          </p:cNvPicPr>
          <p:nvPr/>
        </p:nvPicPr>
        <p:blipFill>
          <a:blip r:embed="rId7"/>
          <a:stretch>
            <a:fillRect/>
          </a:stretch>
        </p:blipFill>
        <p:spPr>
          <a:xfrm>
            <a:off x="10394334" y="3210957"/>
            <a:ext cx="1328738" cy="1000125"/>
          </a:xfrm>
          <a:prstGeom prst="rect">
            <a:avLst/>
          </a:prstGeom>
        </p:spPr>
      </p:pic>
      <p:cxnSp>
        <p:nvCxnSpPr>
          <p:cNvPr id="52" name="Straight Arrow Connector 51"/>
          <p:cNvCxnSpPr>
            <a:endCxn id="51" idx="1"/>
          </p:cNvCxnSpPr>
          <p:nvPr/>
        </p:nvCxnSpPr>
        <p:spPr>
          <a:xfrm>
            <a:off x="7362238" y="3711020"/>
            <a:ext cx="3032096"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stretch>
            <a:fillRect/>
          </a:stretch>
        </p:blipFill>
        <p:spPr>
          <a:xfrm>
            <a:off x="464165" y="3744527"/>
            <a:ext cx="1333500" cy="997744"/>
          </a:xfrm>
          <a:prstGeom prst="rect">
            <a:avLst/>
          </a:prstGeom>
        </p:spPr>
      </p:pic>
      <p:cxnSp>
        <p:nvCxnSpPr>
          <p:cNvPr id="54" name="Straight Arrow Connector 53"/>
          <p:cNvCxnSpPr>
            <a:endCxn id="53" idx="3"/>
          </p:cNvCxnSpPr>
          <p:nvPr/>
        </p:nvCxnSpPr>
        <p:spPr>
          <a:xfrm flipH="1">
            <a:off x="1797665" y="4243399"/>
            <a:ext cx="303211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9"/>
          <a:stretch>
            <a:fillRect/>
          </a:stretch>
        </p:blipFill>
        <p:spPr>
          <a:xfrm>
            <a:off x="8400528" y="3969963"/>
            <a:ext cx="1066800" cy="1611630"/>
          </a:xfrm>
          <a:prstGeom prst="rect">
            <a:avLst/>
          </a:prstGeom>
        </p:spPr>
      </p:pic>
      <p:cxnSp>
        <p:nvCxnSpPr>
          <p:cNvPr id="58" name="Straight Arrow Connector 57"/>
          <p:cNvCxnSpPr>
            <a:endCxn id="57" idx="1"/>
          </p:cNvCxnSpPr>
          <p:nvPr/>
        </p:nvCxnSpPr>
        <p:spPr>
          <a:xfrm>
            <a:off x="7362238" y="4775778"/>
            <a:ext cx="103829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10"/>
          <a:stretch>
            <a:fillRect/>
          </a:stretch>
        </p:blipFill>
        <p:spPr>
          <a:xfrm>
            <a:off x="2400216" y="4806399"/>
            <a:ext cx="1326356" cy="1002506"/>
          </a:xfrm>
          <a:prstGeom prst="rect">
            <a:avLst/>
          </a:prstGeom>
        </p:spPr>
      </p:pic>
      <p:cxnSp>
        <p:nvCxnSpPr>
          <p:cNvPr id="60" name="Straight Arrow Connector 59"/>
          <p:cNvCxnSpPr>
            <a:endCxn id="59" idx="3"/>
          </p:cNvCxnSpPr>
          <p:nvPr/>
        </p:nvCxnSpPr>
        <p:spPr>
          <a:xfrm flipH="1" flipV="1">
            <a:off x="3726572" y="5307652"/>
            <a:ext cx="1103200" cy="1066"/>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rotWithShape="1">
          <a:blip r:embed="rId11"/>
          <a:srcRect t="51071"/>
          <a:stretch/>
        </p:blipFill>
        <p:spPr>
          <a:xfrm>
            <a:off x="9728774" y="5358773"/>
            <a:ext cx="1331119" cy="983363"/>
          </a:xfrm>
          <a:prstGeom prst="rect">
            <a:avLst/>
          </a:prstGeom>
        </p:spPr>
      </p:pic>
      <p:cxnSp>
        <p:nvCxnSpPr>
          <p:cNvPr id="62" name="Straight Arrow Connector 61"/>
          <p:cNvCxnSpPr>
            <a:stCxn id="40" idx="3"/>
            <a:endCxn id="61" idx="1"/>
          </p:cNvCxnSpPr>
          <p:nvPr/>
        </p:nvCxnSpPr>
        <p:spPr>
          <a:xfrm>
            <a:off x="7362235" y="5850455"/>
            <a:ext cx="2366539"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2200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Block Averaging</a:t>
            </a:r>
            <a:endParaRPr lang="en-US" dirty="0"/>
          </a:p>
        </p:txBody>
      </p:sp>
      <p:sp>
        <p:nvSpPr>
          <p:cNvPr id="3" name="Content Placeholder 2"/>
          <p:cNvSpPr>
            <a:spLocks noGrp="1"/>
          </p:cNvSpPr>
          <p:nvPr>
            <p:ph idx="1"/>
          </p:nvPr>
        </p:nvSpPr>
        <p:spPr>
          <a:xfrm>
            <a:off x="245534" y="2160589"/>
            <a:ext cx="11679766" cy="4468811"/>
          </a:xfrm>
        </p:spPr>
        <p:txBody>
          <a:bodyPr>
            <a:noAutofit/>
          </a:bodyPr>
          <a:lstStyle/>
          <a:p>
            <a:r>
              <a:rPr lang="en-US" sz="2000" smtClean="0">
                <a:solidFill>
                  <a:schemeClr val="tx1"/>
                </a:solidFill>
              </a:rPr>
              <a:t>We finally have preprocessed data ready for analysis. What’s next?</a:t>
            </a:r>
            <a:endParaRPr lang="en-US" sz="2000">
              <a:solidFill>
                <a:schemeClr val="tx1"/>
              </a:solidFill>
            </a:endParaRPr>
          </a:p>
          <a:p>
            <a:endParaRPr lang="en-US" sz="2000" smtClean="0">
              <a:solidFill>
                <a:schemeClr val="tx1"/>
              </a:solidFill>
            </a:endParaRPr>
          </a:p>
          <a:p>
            <a:r>
              <a:rPr lang="en-US" sz="2000" smtClean="0">
                <a:solidFill>
                  <a:schemeClr val="tx1"/>
                </a:solidFill>
              </a:rPr>
              <a:t>The first major analysis step is to average the stimulus blocks together. Averaging is a common way to increase signal-to-noise ratio (SNR) in neuroscience and other imaging experiments.</a:t>
            </a:r>
          </a:p>
          <a:p>
            <a:endParaRPr lang="en-US" sz="2000">
              <a:solidFill>
                <a:schemeClr val="tx1"/>
              </a:solidFill>
            </a:endParaRPr>
          </a:p>
          <a:p>
            <a:r>
              <a:rPr lang="en-US" sz="2000" smtClean="0">
                <a:solidFill>
                  <a:schemeClr val="tx1"/>
                </a:solidFill>
              </a:rPr>
              <a:t>NeuroDOT's function for this is </a:t>
            </a:r>
            <a:r>
              <a:rPr lang="en-US" sz="2000" smtClean="0">
                <a:solidFill>
                  <a:srgbClr val="00B050"/>
                </a:solidFill>
              </a:rPr>
              <a:t>BlockAverage</a:t>
            </a:r>
            <a:r>
              <a:rPr lang="en-US" sz="2000" smtClean="0">
                <a:solidFill>
                  <a:schemeClr val="tx1"/>
                </a:solidFill>
              </a:rPr>
              <a:t>. The last input specifies which stimulus pulse to average for; in this case, we are averaging </a:t>
            </a:r>
            <a:r>
              <a:rPr lang="en-US" sz="2000" smtClean="0">
                <a:solidFill>
                  <a:srgbClr val="00B050"/>
                </a:solidFill>
              </a:rPr>
              <a:t>Pulse_2</a:t>
            </a:r>
            <a:r>
              <a:rPr lang="en-US" sz="2000" smtClean="0">
                <a:solidFill>
                  <a:schemeClr val="tx1"/>
                </a:solidFill>
              </a:rPr>
              <a:t>, which codes for the stimulus ON pulses:</a:t>
            </a:r>
            <a:br>
              <a:rPr lang="en-US" sz="2000" smtClean="0">
                <a:solidFill>
                  <a:schemeClr val="tx1"/>
                </a:solidFill>
              </a:rPr>
            </a:br>
            <a:r>
              <a:rPr lang="en-US" sz="2000" smtClean="0">
                <a:solidFill>
                  <a:srgbClr val="00B0F0"/>
                </a:solidFill>
              </a:rPr>
              <a:t/>
            </a:r>
            <a:br>
              <a:rPr lang="en-US" sz="2000" smtClean="0">
                <a:solidFill>
                  <a:srgbClr val="00B0F0"/>
                </a:solidFill>
              </a:rPr>
            </a:br>
            <a:r>
              <a:rPr lang="en-US" sz="2000" smtClean="0">
                <a:solidFill>
                  <a:srgbClr val="00B0F0"/>
                </a:solidFill>
              </a:rPr>
              <a:t>hw1.badata = BlockAverage(hw1.rdata, hw1.info, 2);</a:t>
            </a:r>
            <a:br>
              <a:rPr lang="en-US" sz="2000" smtClean="0">
                <a:solidFill>
                  <a:srgbClr val="00B0F0"/>
                </a:solidFill>
              </a:rPr>
            </a:br>
            <a:r>
              <a:rPr lang="en-US" sz="2000" smtClean="0">
                <a:solidFill>
                  <a:srgbClr val="00B0F0"/>
                </a:solidFill>
              </a:rPr>
              <a:t>noisy.badata </a:t>
            </a:r>
            <a:r>
              <a:rPr lang="en-US" sz="2000">
                <a:solidFill>
                  <a:srgbClr val="00B0F0"/>
                </a:solidFill>
              </a:rPr>
              <a:t>= </a:t>
            </a:r>
            <a:r>
              <a:rPr lang="en-US" sz="2000" smtClean="0">
                <a:solidFill>
                  <a:srgbClr val="00B0F0"/>
                </a:solidFill>
              </a:rPr>
              <a:t>BlockAverage(noisy.rdata</a:t>
            </a:r>
            <a:r>
              <a:rPr lang="en-US" sz="2000">
                <a:solidFill>
                  <a:srgbClr val="00B0F0"/>
                </a:solidFill>
              </a:rPr>
              <a:t>, </a:t>
            </a:r>
            <a:r>
              <a:rPr lang="en-US" sz="2000" smtClean="0">
                <a:solidFill>
                  <a:srgbClr val="00B0F0"/>
                </a:solidFill>
              </a:rPr>
              <a:t>noisy.info</a:t>
            </a:r>
            <a:r>
              <a:rPr lang="en-US" sz="2000">
                <a:solidFill>
                  <a:srgbClr val="00B0F0"/>
                </a:solidFill>
              </a:rPr>
              <a:t>, 2</a:t>
            </a:r>
            <a:r>
              <a:rPr lang="en-US" sz="2000" smtClean="0">
                <a:solidFill>
                  <a:srgbClr val="00B0F0"/>
                </a:solidFill>
              </a:rPr>
              <a:t>);</a:t>
            </a:r>
            <a:endParaRPr lang="en-US" sz="2000">
              <a:solidFill>
                <a:srgbClr val="00B0F0"/>
              </a:solidFill>
            </a:endParaRPr>
          </a:p>
        </p:txBody>
      </p:sp>
      <p:pic>
        <p:nvPicPr>
          <p:cNvPr id="4" name="Picture 3"/>
          <p:cNvPicPr>
            <a:picLocks noChangeAspect="1"/>
          </p:cNvPicPr>
          <p:nvPr/>
        </p:nvPicPr>
        <p:blipFill>
          <a:blip r:embed="rId2"/>
          <a:stretch>
            <a:fillRect/>
          </a:stretch>
        </p:blipFill>
        <p:spPr>
          <a:xfrm>
            <a:off x="9309099" y="128589"/>
            <a:ext cx="2775415" cy="2032000"/>
          </a:xfrm>
          <a:prstGeom prst="rect">
            <a:avLst/>
          </a:prstGeom>
        </p:spPr>
      </p:pic>
      <p:pic>
        <p:nvPicPr>
          <p:cNvPr id="5" name="Picture 4"/>
          <p:cNvPicPr>
            <a:picLocks noChangeAspect="1"/>
          </p:cNvPicPr>
          <p:nvPr/>
        </p:nvPicPr>
        <p:blipFill>
          <a:blip r:embed="rId3"/>
          <a:stretch>
            <a:fillRect/>
          </a:stretch>
        </p:blipFill>
        <p:spPr>
          <a:xfrm>
            <a:off x="5202767" y="544321"/>
            <a:ext cx="3581399" cy="1196373"/>
          </a:xfrm>
          <a:prstGeom prst="rect">
            <a:avLst/>
          </a:prstGeom>
        </p:spPr>
      </p:pic>
    </p:spTree>
    <p:extLst>
      <p:ext uri="{BB962C8B-B14F-4D97-AF65-F5344CB8AC3E}">
        <p14:creationId xmlns:p14="http://schemas.microsoft.com/office/powerpoint/2010/main" val="25647516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Visualizing Block Averaged Data</a:t>
            </a:r>
            <a:endParaRPr lang="en-US" dirty="0"/>
          </a:p>
        </p:txBody>
      </p:sp>
      <p:sp>
        <p:nvSpPr>
          <p:cNvPr id="3" name="Content Placeholder 2"/>
          <p:cNvSpPr>
            <a:spLocks noGrp="1"/>
          </p:cNvSpPr>
          <p:nvPr>
            <p:ph idx="1"/>
          </p:nvPr>
        </p:nvSpPr>
        <p:spPr>
          <a:xfrm>
            <a:off x="317500" y="1562101"/>
            <a:ext cx="10731499" cy="4479262"/>
          </a:xfrm>
        </p:spPr>
        <p:txBody>
          <a:bodyPr>
            <a:noAutofit/>
          </a:bodyPr>
          <a:lstStyle/>
          <a:p>
            <a:r>
              <a:rPr lang="en-US" sz="2000" smtClean="0">
                <a:solidFill>
                  <a:schemeClr val="tx1"/>
                </a:solidFill>
              </a:rPr>
              <a:t>Let's visualize the </a:t>
            </a:r>
            <a:r>
              <a:rPr lang="en-US" sz="2000" smtClean="0">
                <a:solidFill>
                  <a:srgbClr val="00B050"/>
                </a:solidFill>
              </a:rPr>
              <a:t>HW1</a:t>
            </a:r>
            <a:r>
              <a:rPr lang="en-US" sz="2000" smtClean="0">
                <a:solidFill>
                  <a:schemeClr val="tx1"/>
                </a:solidFill>
              </a:rPr>
              <a:t> and </a:t>
            </a:r>
            <a:r>
              <a:rPr lang="en-US" sz="2000" smtClean="0">
                <a:solidFill>
                  <a:srgbClr val="00B050"/>
                </a:solidFill>
              </a:rPr>
              <a:t>Noisy</a:t>
            </a:r>
            <a:r>
              <a:rPr lang="en-US" sz="2000" smtClean="0">
                <a:solidFill>
                  <a:schemeClr val="tx1"/>
                </a:solidFill>
              </a:rPr>
              <a:t> time traces. First, in order to see any activations, we need to normalize them due to the variance in mean light level between channels.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We'll normalize each channel to the mean of its first </a:t>
            </a:r>
            <a:r>
              <a:rPr lang="en-US" sz="2000">
                <a:solidFill>
                  <a:schemeClr val="tx1"/>
                </a:solidFill>
              </a:rPr>
              <a:t>four </a:t>
            </a:r>
            <a:r>
              <a:rPr lang="en-US" sz="2000" smtClean="0">
                <a:solidFill>
                  <a:schemeClr val="tx1"/>
                </a:solidFill>
              </a:rPr>
              <a:t>seconds using NeuroDOT's </a:t>
            </a:r>
            <a:r>
              <a:rPr lang="en-US" sz="2000" smtClean="0">
                <a:solidFill>
                  <a:srgbClr val="00B050"/>
                </a:solidFill>
              </a:rPr>
              <a:t>normalize2range_tts</a:t>
            </a:r>
            <a:r>
              <a:rPr lang="en-US" sz="2000" smtClean="0">
                <a:solidFill>
                  <a:schemeClr val="tx1"/>
                </a:solidFill>
              </a:rPr>
              <a:t>:</a:t>
            </a:r>
            <a:br>
              <a:rPr lang="en-US" sz="2000" smtClean="0">
                <a:solidFill>
                  <a:schemeClr val="tx1"/>
                </a:solidFill>
              </a:rPr>
            </a:br>
            <a:r>
              <a:rPr lang="en-US" sz="2000" smtClean="0">
                <a:solidFill>
                  <a:srgbClr val="00B0F0"/>
                </a:solidFill>
              </a:rPr>
              <a:t/>
            </a:r>
            <a:br>
              <a:rPr lang="en-US" sz="2000" smtClean="0">
                <a:solidFill>
                  <a:srgbClr val="00B0F0"/>
                </a:solidFill>
              </a:rPr>
            </a:br>
            <a:r>
              <a:rPr lang="en-US" sz="2000" smtClean="0">
                <a:solidFill>
                  <a:srgbClr val="00B0F0"/>
                </a:solidFill>
              </a:rPr>
              <a:t>hw1.ndata = </a:t>
            </a:r>
            <a:r>
              <a:rPr lang="en-US" sz="2000">
                <a:solidFill>
                  <a:srgbClr val="00B0F0"/>
                </a:solidFill>
              </a:rPr>
              <a:t>normalize2range_tts(hw1.badata, 1:4);</a:t>
            </a:r>
            <a:br>
              <a:rPr lang="en-US" sz="2000">
                <a:solidFill>
                  <a:srgbClr val="00B0F0"/>
                </a:solidFill>
              </a:rPr>
            </a:br>
            <a:r>
              <a:rPr lang="en-US" sz="2000" smtClean="0">
                <a:solidFill>
                  <a:srgbClr val="00B0F0"/>
                </a:solidFill>
              </a:rPr>
              <a:t>noisy.ndata = normalize2range_tts(noisy.badata</a:t>
            </a:r>
            <a:r>
              <a:rPr lang="en-US" sz="2000">
                <a:solidFill>
                  <a:srgbClr val="00B0F0"/>
                </a:solidFill>
              </a:rPr>
              <a:t>, 1:4);</a:t>
            </a:r>
            <a:br>
              <a:rPr lang="en-US" sz="2000">
                <a:solidFill>
                  <a:srgbClr val="00B0F0"/>
                </a:solidFill>
              </a:rPr>
            </a:br>
            <a:r>
              <a:rPr lang="en-US" sz="2000">
                <a:solidFill>
                  <a:srgbClr val="00B0F0"/>
                </a:solidFill>
              </a:rPr>
              <a:t/>
            </a:r>
            <a:br>
              <a:rPr lang="en-US" sz="2000">
                <a:solidFill>
                  <a:srgbClr val="00B0F0"/>
                </a:solidFill>
              </a:rPr>
            </a:br>
            <a:r>
              <a:rPr lang="en-US" sz="2000" smtClean="0">
                <a:solidFill>
                  <a:schemeClr val="tx1"/>
                </a:solidFill>
              </a:rPr>
              <a:t>And now we'll plot the time traces, setting </a:t>
            </a:r>
            <a:r>
              <a:rPr lang="en-US" sz="2000" smtClean="0">
                <a:solidFill>
                  <a:srgbClr val="00B050"/>
                </a:solidFill>
              </a:rPr>
              <a:t>params</a:t>
            </a:r>
            <a:r>
              <a:rPr lang="en-US" sz="2000" smtClean="0">
                <a:solidFill>
                  <a:schemeClr val="tx1"/>
                </a:solidFill>
              </a:rPr>
              <a:t> to filter for Good Measurements (since only GM are reconstructed):</a:t>
            </a:r>
            <a:r>
              <a:rPr lang="en-US" sz="2000">
                <a:solidFill>
                  <a:srgbClr val="00B0F0"/>
                </a:solidFill>
              </a:rPr>
              <a:t/>
            </a:r>
            <a:br>
              <a:rPr lang="en-US" sz="2000">
                <a:solidFill>
                  <a:srgbClr val="00B0F0"/>
                </a:solidFill>
              </a:rPr>
            </a:br>
            <a:r>
              <a:rPr lang="en-US" sz="2000">
                <a:solidFill>
                  <a:srgbClr val="00B0F0"/>
                </a:solidFill>
              </a:rPr>
              <a:t/>
            </a:r>
            <a:br>
              <a:rPr lang="en-US" sz="2000">
                <a:solidFill>
                  <a:srgbClr val="00B0F0"/>
                </a:solidFill>
              </a:rPr>
            </a:br>
            <a:r>
              <a:rPr lang="en-US" sz="2000">
                <a:solidFill>
                  <a:srgbClr val="00B0F0"/>
                </a:solidFill>
              </a:rPr>
              <a:t>params.useGM = 1</a:t>
            </a:r>
            <a:r>
              <a:rPr lang="en-US" sz="2000" smtClean="0">
                <a:solidFill>
                  <a:srgbClr val="00B0F0"/>
                </a:solidFill>
              </a:rPr>
              <a:t>; params.fig_handle = [];</a:t>
            </a:r>
            <a:r>
              <a:rPr lang="en-US" sz="2000">
                <a:solidFill>
                  <a:srgbClr val="00B0F0"/>
                </a:solidFill>
              </a:rPr>
              <a:t/>
            </a:r>
            <a:br>
              <a:rPr lang="en-US" sz="2000">
                <a:solidFill>
                  <a:srgbClr val="00B0F0"/>
                </a:solidFill>
              </a:rPr>
            </a:br>
            <a:r>
              <a:rPr lang="en-US" sz="2000">
                <a:solidFill>
                  <a:srgbClr val="00B0F0"/>
                </a:solidFill>
              </a:rPr>
              <a:t>params.ylimits = [-0.06, 0.06]; params.yscale = 'linear';</a:t>
            </a:r>
            <a:br>
              <a:rPr lang="en-US" sz="2000">
                <a:solidFill>
                  <a:srgbClr val="00B0F0"/>
                </a:solidFill>
              </a:rPr>
            </a:br>
            <a:r>
              <a:rPr lang="en-US" sz="2000" smtClean="0">
                <a:solidFill>
                  <a:srgbClr val="00B0F0"/>
                </a:solidFill>
              </a:rPr>
              <a:t>PlotTimeTraceAllMeas(hw1.ndata, </a:t>
            </a:r>
            <a:r>
              <a:rPr lang="en-US" sz="2000">
                <a:solidFill>
                  <a:srgbClr val="00B0F0"/>
                </a:solidFill>
              </a:rPr>
              <a:t>hw1.info, params</a:t>
            </a:r>
            <a:r>
              <a:rPr lang="en-US" sz="2000" smtClean="0">
                <a:solidFill>
                  <a:srgbClr val="00B0F0"/>
                </a:solidFill>
              </a:rPr>
              <a:t>)</a:t>
            </a:r>
            <a:br>
              <a:rPr lang="en-US" sz="2000" smtClean="0">
                <a:solidFill>
                  <a:srgbClr val="00B0F0"/>
                </a:solidFill>
              </a:rPr>
            </a:br>
            <a:r>
              <a:rPr lang="en-US" sz="2000" smtClean="0">
                <a:solidFill>
                  <a:srgbClr val="00B0F0"/>
                </a:solidFill>
              </a:rPr>
              <a:t>PlotTimeTraceAllMeas(noisy.ndata, noisy.info</a:t>
            </a:r>
            <a:r>
              <a:rPr lang="en-US" sz="2000">
                <a:solidFill>
                  <a:srgbClr val="00B0F0"/>
                </a:solidFill>
              </a:rPr>
              <a:t>, params)</a:t>
            </a:r>
          </a:p>
        </p:txBody>
      </p:sp>
    </p:spTree>
    <p:extLst>
      <p:ext uri="{BB962C8B-B14F-4D97-AF65-F5344CB8AC3E}">
        <p14:creationId xmlns:p14="http://schemas.microsoft.com/office/powerpoint/2010/main" val="31611988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757339" y="193184"/>
            <a:ext cx="4251960" cy="6454140"/>
          </a:xfrm>
          <a:prstGeom prst="rect">
            <a:avLst/>
          </a:prstGeom>
        </p:spPr>
      </p:pic>
      <p:sp>
        <p:nvSpPr>
          <p:cNvPr id="2" name="Title 1"/>
          <p:cNvSpPr>
            <a:spLocks noGrp="1"/>
          </p:cNvSpPr>
          <p:nvPr>
            <p:ph type="title"/>
          </p:nvPr>
        </p:nvSpPr>
        <p:spPr>
          <a:xfrm>
            <a:off x="0" y="0"/>
            <a:ext cx="8596668" cy="1320800"/>
          </a:xfrm>
        </p:spPr>
        <p:txBody>
          <a:bodyPr/>
          <a:lstStyle/>
          <a:p>
            <a:r>
              <a:rPr lang="en-US" smtClean="0"/>
              <a:t>Ready for Reconstruction</a:t>
            </a:r>
            <a:endParaRPr lang="en-US" dirty="0"/>
          </a:p>
        </p:txBody>
      </p:sp>
      <p:sp>
        <p:nvSpPr>
          <p:cNvPr id="3" name="Content Placeholder 2"/>
          <p:cNvSpPr>
            <a:spLocks noGrp="1"/>
          </p:cNvSpPr>
          <p:nvPr>
            <p:ph sz="half" idx="1"/>
          </p:nvPr>
        </p:nvSpPr>
        <p:spPr>
          <a:xfrm>
            <a:off x="219270" y="1936234"/>
            <a:ext cx="6143430" cy="4236312"/>
          </a:xfrm>
        </p:spPr>
        <p:txBody>
          <a:bodyPr>
            <a:noAutofit/>
          </a:bodyPr>
          <a:lstStyle/>
          <a:p>
            <a:r>
              <a:rPr lang="en-US" sz="2000" smtClean="0">
                <a:solidFill>
                  <a:schemeClr val="tx1"/>
                </a:solidFill>
              </a:rPr>
              <a:t>Even when filtering for Good Measurements, we still see some rather noisy channels (yellow arrows), and only a faint pattern of activation curves can be detected (it should be noted that this is also pre-spectroscopy).</a:t>
            </a:r>
          </a:p>
          <a:p>
            <a:endParaRPr lang="en-US" sz="2000" smtClean="0">
              <a:solidFill>
                <a:schemeClr val="tx1"/>
              </a:solidFill>
            </a:endParaRPr>
          </a:p>
          <a:p>
            <a:r>
              <a:rPr lang="en-US" sz="2000" smtClean="0">
                <a:solidFill>
                  <a:schemeClr val="tx1"/>
                </a:solidFill>
              </a:rPr>
              <a:t>These channels are global, not localized to the focal activation region, which is another reason why we do not see strong activation patterns.</a:t>
            </a:r>
            <a:endParaRPr lang="en-US" sz="2000">
              <a:solidFill>
                <a:schemeClr val="tx1"/>
              </a:solidFill>
            </a:endParaRPr>
          </a:p>
          <a:p>
            <a:endParaRPr lang="en-US" sz="2000">
              <a:solidFill>
                <a:schemeClr val="tx1"/>
              </a:solidFill>
            </a:endParaRPr>
          </a:p>
          <a:p>
            <a:r>
              <a:rPr lang="en-US" sz="2000" smtClean="0">
                <a:solidFill>
                  <a:schemeClr val="tx1"/>
                </a:solidFill>
              </a:rPr>
              <a:t>We won't see any true activations until we've finished reconstructing this data.</a:t>
            </a:r>
            <a:endParaRPr lang="en-US" sz="2000">
              <a:solidFill>
                <a:schemeClr val="tx1"/>
              </a:solidFill>
            </a:endParaRPr>
          </a:p>
        </p:txBody>
      </p:sp>
      <p:sp>
        <p:nvSpPr>
          <p:cNvPr id="7" name="TextBox 6"/>
          <p:cNvSpPr txBox="1"/>
          <p:nvPr/>
        </p:nvSpPr>
        <p:spPr>
          <a:xfrm>
            <a:off x="7102994" y="193184"/>
            <a:ext cx="654345" cy="369332"/>
          </a:xfrm>
          <a:prstGeom prst="rect">
            <a:avLst/>
          </a:prstGeom>
          <a:noFill/>
        </p:spPr>
        <p:txBody>
          <a:bodyPr wrap="none" rtlCol="0">
            <a:spAutoFit/>
          </a:bodyPr>
          <a:lstStyle/>
          <a:p>
            <a:pPr algn="ctr"/>
            <a:r>
              <a:rPr lang="en-US" smtClean="0">
                <a:solidFill>
                  <a:srgbClr val="FF0000"/>
                </a:solidFill>
              </a:rPr>
              <a:t>HW1</a:t>
            </a:r>
            <a:endParaRPr lang="en-US">
              <a:solidFill>
                <a:srgbClr val="FF0000"/>
              </a:solidFill>
            </a:endParaRPr>
          </a:p>
        </p:txBody>
      </p:sp>
      <p:sp>
        <p:nvSpPr>
          <p:cNvPr id="8" name="TextBox 7"/>
          <p:cNvSpPr txBox="1"/>
          <p:nvPr/>
        </p:nvSpPr>
        <p:spPr>
          <a:xfrm>
            <a:off x="7029256" y="6277992"/>
            <a:ext cx="728083" cy="369332"/>
          </a:xfrm>
          <a:prstGeom prst="rect">
            <a:avLst/>
          </a:prstGeom>
          <a:noFill/>
        </p:spPr>
        <p:txBody>
          <a:bodyPr wrap="none" rtlCol="0">
            <a:spAutoFit/>
          </a:bodyPr>
          <a:lstStyle/>
          <a:p>
            <a:pPr algn="ctr"/>
            <a:r>
              <a:rPr lang="en-US" smtClean="0">
                <a:solidFill>
                  <a:srgbClr val="FF0000"/>
                </a:solidFill>
              </a:rPr>
              <a:t>Noisy</a:t>
            </a:r>
            <a:endParaRPr lang="en-US">
              <a:solidFill>
                <a:srgbClr val="FF0000"/>
              </a:solidFill>
            </a:endParaRPr>
          </a:p>
        </p:txBody>
      </p:sp>
    </p:spTree>
    <p:extLst>
      <p:ext uri="{BB962C8B-B14F-4D97-AF65-F5344CB8AC3E}">
        <p14:creationId xmlns:p14="http://schemas.microsoft.com/office/powerpoint/2010/main" val="1846026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The Preprocessing Pipeline</a:t>
            </a:r>
          </a:p>
        </p:txBody>
      </p:sp>
      <p:sp>
        <p:nvSpPr>
          <p:cNvPr id="3" name="Content Placeholder 2"/>
          <p:cNvSpPr>
            <a:spLocks noGrp="1"/>
          </p:cNvSpPr>
          <p:nvPr>
            <p:ph idx="1"/>
          </p:nvPr>
        </p:nvSpPr>
        <p:spPr/>
        <p:txBody>
          <a:bodyPr>
            <a:normAutofit/>
          </a:bodyPr>
          <a:lstStyle/>
          <a:p>
            <a:r>
              <a:rPr lang="en-US" sz="2000" smtClean="0"/>
              <a:t>You </a:t>
            </a:r>
            <a:r>
              <a:rPr lang="en-US" sz="2000"/>
              <a:t>will be given syntax </a:t>
            </a:r>
            <a:r>
              <a:rPr lang="en-US" sz="2000" smtClean="0"/>
              <a:t>prompts in </a:t>
            </a:r>
            <a:r>
              <a:rPr lang="en-US" sz="2000" smtClean="0">
                <a:solidFill>
                  <a:srgbClr val="00B0F0"/>
                </a:solidFill>
              </a:rPr>
              <a:t>blue</a:t>
            </a:r>
            <a:r>
              <a:rPr lang="en-US" sz="2000" smtClean="0"/>
              <a:t>. Copy </a:t>
            </a:r>
            <a:r>
              <a:rPr lang="en-US" sz="2000"/>
              <a:t>or type these into the </a:t>
            </a:r>
            <a:r>
              <a:rPr lang="en-US" sz="2000" smtClean="0"/>
              <a:t>MATLAB command line. As you go along, you will learn how to use NeuroDOT on your own!</a:t>
            </a:r>
          </a:p>
          <a:p>
            <a:endParaRPr lang="en-US" sz="2000"/>
          </a:p>
          <a:p>
            <a:r>
              <a:rPr lang="en-US" sz="2000" smtClean="0"/>
              <a:t>Code snippets in </a:t>
            </a:r>
            <a:r>
              <a:rPr lang="en-US" sz="2000" smtClean="0">
                <a:solidFill>
                  <a:srgbClr val="00B050"/>
                </a:solidFill>
              </a:rPr>
              <a:t>deep</a:t>
            </a:r>
            <a:r>
              <a:rPr lang="en-US" sz="2000" smtClean="0">
                <a:solidFill>
                  <a:srgbClr val="92D050"/>
                </a:solidFill>
              </a:rPr>
              <a:t> </a:t>
            </a:r>
            <a:r>
              <a:rPr lang="en-US" sz="2000" smtClean="0">
                <a:solidFill>
                  <a:srgbClr val="00B050"/>
                </a:solidFill>
              </a:rPr>
              <a:t>green</a:t>
            </a:r>
            <a:r>
              <a:rPr lang="en-US" sz="2000" smtClean="0">
                <a:solidFill>
                  <a:srgbClr val="92D050"/>
                </a:solidFill>
              </a:rPr>
              <a:t> </a:t>
            </a:r>
            <a:r>
              <a:rPr lang="en-US" sz="2000" smtClean="0"/>
              <a:t>are meant as examples or to highlight </a:t>
            </a:r>
            <a:r>
              <a:rPr lang="en-US" sz="2000" smtClean="0">
                <a:solidFill>
                  <a:srgbClr val="00B050"/>
                </a:solidFill>
              </a:rPr>
              <a:t>numbers</a:t>
            </a:r>
            <a:r>
              <a:rPr lang="en-US" sz="2000" smtClean="0"/>
              <a:t> or </a:t>
            </a:r>
            <a:r>
              <a:rPr lang="en-US" sz="2000" smtClean="0">
                <a:solidFill>
                  <a:srgbClr val="00B050"/>
                </a:solidFill>
              </a:rPr>
              <a:t>data</a:t>
            </a:r>
            <a:r>
              <a:rPr lang="en-US" sz="2000" smtClean="0"/>
              <a:t>, not to be executed.</a:t>
            </a:r>
          </a:p>
          <a:p>
            <a:endParaRPr lang="en-US" sz="2000"/>
          </a:p>
          <a:p>
            <a:r>
              <a:rPr lang="en-US" sz="2000"/>
              <a:t>If you are unfamiliar with NeuroDOT and its data structures at any point, please refer to the Overview Tutorial and User Manual</a:t>
            </a:r>
            <a:r>
              <a:rPr lang="en-US" sz="2000" smtClean="0"/>
              <a:t>.</a:t>
            </a:r>
            <a:endParaRPr lang="en-US" sz="2000"/>
          </a:p>
        </p:txBody>
      </p:sp>
    </p:spTree>
    <p:extLst>
      <p:ext uri="{BB962C8B-B14F-4D97-AF65-F5344CB8AC3E}">
        <p14:creationId xmlns:p14="http://schemas.microsoft.com/office/powerpoint/2010/main" val="7434618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a:t>Preprocessing </a:t>
            </a:r>
            <a:r>
              <a:rPr lang="en-US" smtClean="0"/>
              <a:t>Pipeline Complete!</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pic>
        <p:nvPicPr>
          <p:cNvPr id="35" name="Picture 34"/>
          <p:cNvPicPr>
            <a:picLocks noChangeAspect="1"/>
          </p:cNvPicPr>
          <p:nvPr/>
        </p:nvPicPr>
        <p:blipFill>
          <a:blip r:embed="rId2"/>
          <a:stretch>
            <a:fillRect/>
          </a:stretch>
        </p:blipFill>
        <p:spPr>
          <a:xfrm>
            <a:off x="10198100" y="1021983"/>
            <a:ext cx="1333500" cy="997744"/>
          </a:xfrm>
          <a:prstGeom prst="rect">
            <a:avLst/>
          </a:prstGeom>
        </p:spPr>
      </p:pic>
      <p:cxnSp>
        <p:nvCxnSpPr>
          <p:cNvPr id="36" name="Straight Arrow Connector 35"/>
          <p:cNvCxnSpPr>
            <a:endCxn id="35" idx="1"/>
          </p:cNvCxnSpPr>
          <p:nvPr/>
        </p:nvCxnSpPr>
        <p:spPr>
          <a:xfrm>
            <a:off x="7608153" y="1520855"/>
            <a:ext cx="258994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stretch>
            <a:fillRect/>
          </a:stretch>
        </p:blipFill>
        <p:spPr>
          <a:xfrm>
            <a:off x="1004573" y="1608304"/>
            <a:ext cx="1331119" cy="997744"/>
          </a:xfrm>
          <a:prstGeom prst="rect">
            <a:avLst/>
          </a:prstGeom>
        </p:spPr>
      </p:pic>
      <p:cxnSp>
        <p:nvCxnSpPr>
          <p:cNvPr id="44" name="Straight Arrow Connector 43"/>
          <p:cNvCxnSpPr>
            <a:endCxn id="37" idx="3"/>
          </p:cNvCxnSpPr>
          <p:nvPr/>
        </p:nvCxnSpPr>
        <p:spPr>
          <a:xfrm flipH="1">
            <a:off x="2335692" y="2107176"/>
            <a:ext cx="249408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4"/>
          <a:srcRect b="55495"/>
          <a:stretch/>
        </p:blipFill>
        <p:spPr>
          <a:xfrm>
            <a:off x="7776586" y="1890700"/>
            <a:ext cx="2338388" cy="715348"/>
          </a:xfrm>
          <a:prstGeom prst="rect">
            <a:avLst/>
          </a:prstGeom>
        </p:spPr>
      </p:pic>
      <p:pic>
        <p:nvPicPr>
          <p:cNvPr id="46" name="Picture 45"/>
          <p:cNvPicPr>
            <a:picLocks noChangeAspect="1"/>
          </p:cNvPicPr>
          <p:nvPr/>
        </p:nvPicPr>
        <p:blipFill rotWithShape="1">
          <a:blip r:embed="rId5"/>
          <a:srcRect b="54932"/>
          <a:stretch/>
        </p:blipFill>
        <p:spPr>
          <a:xfrm>
            <a:off x="7776586" y="2601161"/>
            <a:ext cx="2338388" cy="726539"/>
          </a:xfrm>
          <a:prstGeom prst="rect">
            <a:avLst/>
          </a:prstGeom>
        </p:spPr>
      </p:pic>
      <p:cxnSp>
        <p:nvCxnSpPr>
          <p:cNvPr id="47" name="Straight Arrow Connector 46"/>
          <p:cNvCxnSpPr/>
          <p:nvPr/>
        </p:nvCxnSpPr>
        <p:spPr>
          <a:xfrm>
            <a:off x="7362235" y="2645609"/>
            <a:ext cx="41435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6"/>
          <a:srcRect t="50786"/>
          <a:stretch/>
        </p:blipFill>
        <p:spPr>
          <a:xfrm>
            <a:off x="2452646" y="2674939"/>
            <a:ext cx="1338825" cy="997744"/>
          </a:xfrm>
          <a:prstGeom prst="rect">
            <a:avLst/>
          </a:prstGeom>
        </p:spPr>
      </p:pic>
      <p:cxnSp>
        <p:nvCxnSpPr>
          <p:cNvPr id="49" name="Straight Arrow Connector 48"/>
          <p:cNvCxnSpPr>
            <a:endCxn id="48" idx="3"/>
          </p:cNvCxnSpPr>
          <p:nvPr/>
        </p:nvCxnSpPr>
        <p:spPr>
          <a:xfrm flipH="1">
            <a:off x="3791471" y="3173811"/>
            <a:ext cx="1038301"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644434" y="3161111"/>
            <a:ext cx="1005840" cy="0"/>
          </a:xfrm>
          <a:prstGeom prst="line">
            <a:avLst/>
          </a:prstGeom>
          <a:ln w="12700"/>
        </p:spPr>
        <p:style>
          <a:lnRef idx="1">
            <a:schemeClr val="accent5"/>
          </a:lnRef>
          <a:fillRef idx="0">
            <a:schemeClr val="accent5"/>
          </a:fillRef>
          <a:effectRef idx="0">
            <a:schemeClr val="accent5"/>
          </a:effectRef>
          <a:fontRef idx="minor">
            <a:schemeClr val="tx1"/>
          </a:fontRef>
        </p:style>
      </p:cxnSp>
      <p:pic>
        <p:nvPicPr>
          <p:cNvPr id="51" name="Picture 50"/>
          <p:cNvPicPr>
            <a:picLocks noChangeAspect="1"/>
          </p:cNvPicPr>
          <p:nvPr/>
        </p:nvPicPr>
        <p:blipFill>
          <a:blip r:embed="rId7"/>
          <a:stretch>
            <a:fillRect/>
          </a:stretch>
        </p:blipFill>
        <p:spPr>
          <a:xfrm>
            <a:off x="10394334" y="3210957"/>
            <a:ext cx="1328738" cy="1000125"/>
          </a:xfrm>
          <a:prstGeom prst="rect">
            <a:avLst/>
          </a:prstGeom>
        </p:spPr>
      </p:pic>
      <p:cxnSp>
        <p:nvCxnSpPr>
          <p:cNvPr id="52" name="Straight Arrow Connector 51"/>
          <p:cNvCxnSpPr>
            <a:endCxn id="51" idx="1"/>
          </p:cNvCxnSpPr>
          <p:nvPr/>
        </p:nvCxnSpPr>
        <p:spPr>
          <a:xfrm>
            <a:off x="7362238" y="3711020"/>
            <a:ext cx="3032096"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stretch>
            <a:fillRect/>
          </a:stretch>
        </p:blipFill>
        <p:spPr>
          <a:xfrm>
            <a:off x="464165" y="3744527"/>
            <a:ext cx="1333500" cy="997744"/>
          </a:xfrm>
          <a:prstGeom prst="rect">
            <a:avLst/>
          </a:prstGeom>
        </p:spPr>
      </p:pic>
      <p:cxnSp>
        <p:nvCxnSpPr>
          <p:cNvPr id="54" name="Straight Arrow Connector 53"/>
          <p:cNvCxnSpPr>
            <a:endCxn id="53" idx="3"/>
          </p:cNvCxnSpPr>
          <p:nvPr/>
        </p:nvCxnSpPr>
        <p:spPr>
          <a:xfrm flipH="1">
            <a:off x="1797665" y="4243399"/>
            <a:ext cx="303211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9"/>
          <a:stretch>
            <a:fillRect/>
          </a:stretch>
        </p:blipFill>
        <p:spPr>
          <a:xfrm>
            <a:off x="8400528" y="3969963"/>
            <a:ext cx="1066800" cy="1611630"/>
          </a:xfrm>
          <a:prstGeom prst="rect">
            <a:avLst/>
          </a:prstGeom>
        </p:spPr>
      </p:pic>
      <p:cxnSp>
        <p:nvCxnSpPr>
          <p:cNvPr id="58" name="Straight Arrow Connector 57"/>
          <p:cNvCxnSpPr>
            <a:endCxn id="57" idx="1"/>
          </p:cNvCxnSpPr>
          <p:nvPr/>
        </p:nvCxnSpPr>
        <p:spPr>
          <a:xfrm>
            <a:off x="7362238" y="4775778"/>
            <a:ext cx="103829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10"/>
          <a:stretch>
            <a:fillRect/>
          </a:stretch>
        </p:blipFill>
        <p:spPr>
          <a:xfrm>
            <a:off x="2400216" y="4806399"/>
            <a:ext cx="1326356" cy="1002506"/>
          </a:xfrm>
          <a:prstGeom prst="rect">
            <a:avLst/>
          </a:prstGeom>
        </p:spPr>
      </p:pic>
      <p:cxnSp>
        <p:nvCxnSpPr>
          <p:cNvPr id="60" name="Straight Arrow Connector 59"/>
          <p:cNvCxnSpPr>
            <a:endCxn id="59" idx="3"/>
          </p:cNvCxnSpPr>
          <p:nvPr/>
        </p:nvCxnSpPr>
        <p:spPr>
          <a:xfrm flipH="1" flipV="1">
            <a:off x="3726572" y="5307652"/>
            <a:ext cx="1103200" cy="1066"/>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rotWithShape="1">
          <a:blip r:embed="rId11"/>
          <a:srcRect t="51071"/>
          <a:stretch/>
        </p:blipFill>
        <p:spPr>
          <a:xfrm>
            <a:off x="9728774" y="5358773"/>
            <a:ext cx="1331119" cy="983363"/>
          </a:xfrm>
          <a:prstGeom prst="rect">
            <a:avLst/>
          </a:prstGeom>
        </p:spPr>
      </p:pic>
      <p:cxnSp>
        <p:nvCxnSpPr>
          <p:cNvPr id="62" name="Straight Arrow Connector 61"/>
          <p:cNvCxnSpPr>
            <a:endCxn id="61" idx="1"/>
          </p:cNvCxnSpPr>
          <p:nvPr/>
        </p:nvCxnSpPr>
        <p:spPr>
          <a:xfrm>
            <a:off x="7362235" y="5850455"/>
            <a:ext cx="2366539"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rotWithShape="1">
          <a:blip r:embed="rId12"/>
          <a:srcRect b="50455"/>
          <a:stretch/>
        </p:blipFill>
        <p:spPr>
          <a:xfrm>
            <a:off x="825561" y="5788177"/>
            <a:ext cx="1328738" cy="999283"/>
          </a:xfrm>
          <a:prstGeom prst="rect">
            <a:avLst/>
          </a:prstGeom>
        </p:spPr>
      </p:pic>
      <p:cxnSp>
        <p:nvCxnSpPr>
          <p:cNvPr id="64" name="Straight Arrow Connector 63"/>
          <p:cNvCxnSpPr>
            <a:stCxn id="42" idx="1"/>
            <a:endCxn id="63" idx="3"/>
          </p:cNvCxnSpPr>
          <p:nvPr/>
        </p:nvCxnSpPr>
        <p:spPr>
          <a:xfrm flipH="1" flipV="1">
            <a:off x="2154299" y="6287819"/>
            <a:ext cx="2675473" cy="10594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2340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1797666" y="0"/>
            <a:ext cx="8596668" cy="1320800"/>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mtClean="0"/>
              <a:t>NeuroDOT 2 Overview Flowchart</a:t>
            </a:r>
            <a:endParaRPr lang="en-US"/>
          </a:p>
        </p:txBody>
      </p:sp>
      <p:grpSp>
        <p:nvGrpSpPr>
          <p:cNvPr id="4" name="Group 3"/>
          <p:cNvGrpSpPr/>
          <p:nvPr/>
        </p:nvGrpSpPr>
        <p:grpSpPr>
          <a:xfrm>
            <a:off x="1205396" y="1047595"/>
            <a:ext cx="9781208" cy="5203329"/>
            <a:chOff x="1205396" y="1047595"/>
            <a:chExt cx="9781208" cy="5203329"/>
          </a:xfrm>
        </p:grpSpPr>
        <p:pic>
          <p:nvPicPr>
            <p:cNvPr id="18" name="Picture 17"/>
            <p:cNvPicPr>
              <a:picLocks noChangeAspect="1"/>
            </p:cNvPicPr>
            <p:nvPr/>
          </p:nvPicPr>
          <p:blipFill>
            <a:blip r:embed="rId2"/>
            <a:stretch>
              <a:fillRect/>
            </a:stretch>
          </p:blipFill>
          <p:spPr>
            <a:xfrm>
              <a:off x="1205396" y="1047596"/>
              <a:ext cx="3019001" cy="4257815"/>
            </a:xfrm>
            <a:prstGeom prst="rect">
              <a:avLst/>
            </a:prstGeom>
          </p:spPr>
        </p:pic>
        <p:pic>
          <p:nvPicPr>
            <p:cNvPr id="2" name="Picture 1"/>
            <p:cNvPicPr>
              <a:picLocks noChangeAspect="1"/>
            </p:cNvPicPr>
            <p:nvPr/>
          </p:nvPicPr>
          <p:blipFill>
            <a:blip r:embed="rId3"/>
            <a:stretch>
              <a:fillRect/>
            </a:stretch>
          </p:blipFill>
          <p:spPr>
            <a:xfrm>
              <a:off x="1795540" y="1047595"/>
              <a:ext cx="2428857" cy="4257815"/>
            </a:xfrm>
            <a:prstGeom prst="rect">
              <a:avLst/>
            </a:prstGeom>
          </p:spPr>
        </p:pic>
        <p:pic>
          <p:nvPicPr>
            <p:cNvPr id="15" name="Picture 14"/>
            <p:cNvPicPr>
              <a:picLocks noChangeAspect="1"/>
            </p:cNvPicPr>
            <p:nvPr/>
          </p:nvPicPr>
          <p:blipFill>
            <a:blip r:embed="rId4"/>
            <a:stretch>
              <a:fillRect/>
            </a:stretch>
          </p:blipFill>
          <p:spPr>
            <a:xfrm>
              <a:off x="7739271" y="1923077"/>
              <a:ext cx="3247333" cy="2627166"/>
            </a:xfrm>
            <a:prstGeom prst="rect">
              <a:avLst/>
            </a:prstGeom>
          </p:spPr>
        </p:pic>
        <p:pic>
          <p:nvPicPr>
            <p:cNvPr id="16" name="Picture 15"/>
            <p:cNvPicPr>
              <a:picLocks noChangeAspect="1"/>
            </p:cNvPicPr>
            <p:nvPr/>
          </p:nvPicPr>
          <p:blipFill>
            <a:blip r:embed="rId5"/>
            <a:stretch>
              <a:fillRect/>
            </a:stretch>
          </p:blipFill>
          <p:spPr>
            <a:xfrm>
              <a:off x="4722020" y="3602592"/>
              <a:ext cx="2775140" cy="2648332"/>
            </a:xfrm>
            <a:prstGeom prst="rect">
              <a:avLst/>
            </a:prstGeom>
          </p:spPr>
        </p:pic>
        <p:cxnSp>
          <p:nvCxnSpPr>
            <p:cNvPr id="20" name="Straight Arrow Connector 19"/>
            <p:cNvCxnSpPr/>
            <p:nvPr/>
          </p:nvCxnSpPr>
          <p:spPr>
            <a:xfrm>
              <a:off x="4034817" y="5139423"/>
              <a:ext cx="1048629" cy="452485"/>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p:cNvCxnSpPr/>
            <p:nvPr/>
          </p:nvCxnSpPr>
          <p:spPr>
            <a:xfrm flipH="1">
              <a:off x="7497160" y="4248469"/>
              <a:ext cx="1048629" cy="283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a:off x="4026720" y="2133600"/>
              <a:ext cx="373380" cy="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4" name="Straight Connector 23"/>
            <p:cNvCxnSpPr/>
            <p:nvPr/>
          </p:nvCxnSpPr>
          <p:spPr>
            <a:xfrm>
              <a:off x="4400100" y="2133600"/>
              <a:ext cx="7620" cy="257556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p:nvPr/>
          </p:nvCxnSpPr>
          <p:spPr>
            <a:xfrm>
              <a:off x="4407720" y="4709160"/>
              <a:ext cx="675726" cy="0"/>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p:cNvCxnSpPr/>
            <p:nvPr/>
          </p:nvCxnSpPr>
          <p:spPr>
            <a:xfrm flipH="1">
              <a:off x="3981000" y="3840480"/>
              <a:ext cx="403860" cy="0"/>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913037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12746"/>
            <a:ext cx="8596668" cy="1320800"/>
          </a:xfrm>
        </p:spPr>
        <p:txBody>
          <a:bodyPr/>
          <a:lstStyle/>
          <a:p>
            <a:pPr algn="ctr"/>
            <a:r>
              <a:rPr lang="en-US" smtClean="0"/>
              <a:t>Reconstruction Pipeline Flowchart</a:t>
            </a:r>
            <a:endParaRPr lang="en-US"/>
          </a:p>
        </p:txBody>
      </p:sp>
      <p:grpSp>
        <p:nvGrpSpPr>
          <p:cNvPr id="3" name="Group 2"/>
          <p:cNvGrpSpPr/>
          <p:nvPr/>
        </p:nvGrpSpPr>
        <p:grpSpPr>
          <a:xfrm>
            <a:off x="4447801" y="2276885"/>
            <a:ext cx="3296399" cy="2671231"/>
            <a:chOff x="4088031" y="1502185"/>
            <a:chExt cx="3296399" cy="2671231"/>
          </a:xfrm>
        </p:grpSpPr>
        <p:sp>
          <p:nvSpPr>
            <p:cNvPr id="4" name="Rounded Rectangle 3"/>
            <p:cNvSpPr/>
            <p:nvPr/>
          </p:nvSpPr>
          <p:spPr>
            <a:xfrm>
              <a:off x="4088031" y="1967214"/>
              <a:ext cx="3296399" cy="220620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5" name="TextBox 45"/>
            <p:cNvSpPr txBox="1"/>
            <p:nvPr/>
          </p:nvSpPr>
          <p:spPr>
            <a:xfrm>
              <a:off x="4088031" y="1502185"/>
              <a:ext cx="3296399"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smtClean="0"/>
                <a:t>Sensitivity A Matrix</a:t>
              </a:r>
              <a:endParaRPr lang="en-US" sz="2000"/>
            </a:p>
          </p:txBody>
        </p:sp>
        <p:sp>
          <p:nvSpPr>
            <p:cNvPr id="6" name="TextBox 49"/>
            <p:cNvSpPr txBox="1"/>
            <p:nvPr/>
          </p:nvSpPr>
          <p:spPr>
            <a:xfrm>
              <a:off x="4347977" y="2652781"/>
              <a:ext cx="2744198"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Smooth Inverted A Matrix</a:t>
              </a:r>
              <a:endParaRPr lang="en-US" sz="1400"/>
            </a:p>
          </p:txBody>
        </p:sp>
        <p:sp>
          <p:nvSpPr>
            <p:cNvPr id="7" name="TextBox 51"/>
            <p:cNvSpPr txBox="1"/>
            <p:nvPr/>
          </p:nvSpPr>
          <p:spPr>
            <a:xfrm>
              <a:off x="4345227" y="3698763"/>
              <a:ext cx="274419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Spectroscopy</a:t>
              </a:r>
              <a:endParaRPr lang="en-US" sz="1400"/>
            </a:p>
          </p:txBody>
        </p:sp>
        <p:sp>
          <p:nvSpPr>
            <p:cNvPr id="8" name="TextBox 52"/>
            <p:cNvSpPr txBox="1"/>
            <p:nvPr/>
          </p:nvSpPr>
          <p:spPr>
            <a:xfrm>
              <a:off x="4347977" y="3184074"/>
              <a:ext cx="2744198"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Reconstruct Image Volume</a:t>
              </a:r>
              <a:endParaRPr lang="en-US" sz="1400"/>
            </a:p>
          </p:txBody>
        </p:sp>
        <p:sp>
          <p:nvSpPr>
            <p:cNvPr id="9" name="TextBox 49"/>
            <p:cNvSpPr txBox="1"/>
            <p:nvPr/>
          </p:nvSpPr>
          <p:spPr>
            <a:xfrm>
              <a:off x="4347977" y="2123649"/>
              <a:ext cx="2744198"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Invert A Matrix</a:t>
              </a:r>
              <a:endParaRPr lang="en-US" sz="1400"/>
            </a:p>
          </p:txBody>
        </p:sp>
        <p:sp>
          <p:nvSpPr>
            <p:cNvPr id="10" name="Down Arrow 9"/>
            <p:cNvSpPr/>
            <p:nvPr/>
          </p:nvSpPr>
          <p:spPr>
            <a:xfrm>
              <a:off x="5614209" y="190229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1" name="Down Arrow 10"/>
            <p:cNvSpPr/>
            <p:nvPr/>
          </p:nvSpPr>
          <p:spPr>
            <a:xfrm>
              <a:off x="5614209" y="2431427"/>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2" name="Down Arrow 11"/>
            <p:cNvSpPr/>
            <p:nvPr/>
          </p:nvSpPr>
          <p:spPr>
            <a:xfrm>
              <a:off x="5614209" y="348312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3" name="Down Arrow 12"/>
            <p:cNvSpPr/>
            <p:nvPr/>
          </p:nvSpPr>
          <p:spPr>
            <a:xfrm>
              <a:off x="5595308" y="2971452"/>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4277282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Reconstructing Image Volumes</a:t>
            </a:r>
            <a:endParaRPr lang="en-US" dirty="0"/>
          </a:p>
        </p:txBody>
      </p:sp>
      <p:sp>
        <p:nvSpPr>
          <p:cNvPr id="3" name="Content Placeholder 2"/>
          <p:cNvSpPr>
            <a:spLocks noGrp="1"/>
          </p:cNvSpPr>
          <p:nvPr>
            <p:ph sz="half" idx="1"/>
          </p:nvPr>
        </p:nvSpPr>
        <p:spPr>
          <a:xfrm>
            <a:off x="42101" y="1158408"/>
            <a:ext cx="4858819" cy="4236312"/>
          </a:xfrm>
        </p:spPr>
        <p:txBody>
          <a:bodyPr>
            <a:noAutofit/>
          </a:bodyPr>
          <a:lstStyle/>
          <a:p>
            <a:r>
              <a:rPr lang="en-US" sz="2000" smtClean="0"/>
              <a:t>After block averaging, we must reconstruct our measurement pairs into an image volume. This is done by applying a Tikhonov inversion to a linear Rytov approximation.</a:t>
            </a:r>
            <a:br>
              <a:rPr lang="en-US" sz="2000" smtClean="0"/>
            </a:br>
            <a:r>
              <a:rPr lang="en-US" sz="2000" smtClean="0"/>
              <a:t/>
            </a:r>
            <a:br>
              <a:rPr lang="en-US" sz="2000" smtClean="0"/>
            </a:br>
            <a:r>
              <a:rPr lang="en-US" sz="2000" smtClean="0"/>
              <a:t>What this ultimately means is that in the equation at right, our measurements correspond to </a:t>
            </a:r>
            <a:r>
              <a:rPr lang="en-US" sz="2000" smtClean="0">
                <a:solidFill>
                  <a:srgbClr val="00B050"/>
                </a:solidFill>
              </a:rPr>
              <a:t>y</a:t>
            </a:r>
            <a:r>
              <a:rPr lang="en-US" sz="2000" smtClean="0"/>
              <a:t>, our sensitivity matrix is </a:t>
            </a:r>
            <a:r>
              <a:rPr lang="en-US" sz="2000" smtClean="0">
                <a:solidFill>
                  <a:srgbClr val="00B050"/>
                </a:solidFill>
              </a:rPr>
              <a:t>A</a:t>
            </a:r>
            <a:r>
              <a:rPr lang="en-US" sz="2000" smtClean="0"/>
              <a:t>, and the desired image volume is </a:t>
            </a:r>
            <a:r>
              <a:rPr lang="en-US" sz="2000" smtClean="0">
                <a:solidFill>
                  <a:srgbClr val="00B050"/>
                </a:solidFill>
              </a:rPr>
              <a:t>x</a:t>
            </a:r>
            <a:r>
              <a:rPr lang="en-US" sz="2000" smtClean="0"/>
              <a:t>.</a:t>
            </a:r>
          </a:p>
        </p:txBody>
      </p:sp>
      <p:grpSp>
        <p:nvGrpSpPr>
          <p:cNvPr id="6" name="Group 5"/>
          <p:cNvGrpSpPr/>
          <p:nvPr/>
        </p:nvGrpSpPr>
        <p:grpSpPr>
          <a:xfrm>
            <a:off x="4916950" y="1157054"/>
            <a:ext cx="7274208" cy="2109942"/>
            <a:chOff x="2164253" y="4108105"/>
            <a:chExt cx="9764187" cy="2665433"/>
          </a:xfrm>
        </p:grpSpPr>
        <p:pic>
          <p:nvPicPr>
            <p:cNvPr id="7" name="Picture 6"/>
            <p:cNvPicPr>
              <a:picLocks noChangeAspect="1"/>
            </p:cNvPicPr>
            <p:nvPr/>
          </p:nvPicPr>
          <p:blipFill>
            <a:blip r:embed="rId3"/>
            <a:stretch>
              <a:fillRect/>
            </a:stretch>
          </p:blipFill>
          <p:spPr>
            <a:xfrm>
              <a:off x="2164253" y="4108105"/>
              <a:ext cx="9764187" cy="2665433"/>
            </a:xfrm>
            <a:prstGeom prst="rect">
              <a:avLst/>
            </a:prstGeom>
          </p:spPr>
        </p:pic>
        <p:sp>
          <p:nvSpPr>
            <p:cNvPr id="8" name="Oval 7"/>
            <p:cNvSpPr/>
            <p:nvPr/>
          </p:nvSpPr>
          <p:spPr>
            <a:xfrm rot="2199015">
              <a:off x="4437888" y="5010912"/>
              <a:ext cx="438912" cy="18288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4620768" y="4690726"/>
              <a:ext cx="601447" cy="369332"/>
            </a:xfrm>
            <a:prstGeom prst="rect">
              <a:avLst/>
            </a:prstGeom>
            <a:noFill/>
          </p:spPr>
          <p:txBody>
            <a:bodyPr wrap="none" rtlCol="0">
              <a:spAutoFit/>
            </a:bodyPr>
            <a:lstStyle/>
            <a:p>
              <a:r>
                <a:rPr lang="en-US" smtClean="0">
                  <a:solidFill>
                    <a:srgbClr val="FF0000"/>
                  </a:solidFill>
                </a:rPr>
                <a:t>NN1</a:t>
              </a:r>
              <a:endParaRPr lang="en-US">
                <a:solidFill>
                  <a:srgbClr val="FF0000"/>
                </a:solidFill>
              </a:endParaRPr>
            </a:p>
          </p:txBody>
        </p:sp>
        <p:sp>
          <p:nvSpPr>
            <p:cNvPr id="10" name="Oval 9"/>
            <p:cNvSpPr/>
            <p:nvPr/>
          </p:nvSpPr>
          <p:spPr>
            <a:xfrm rot="1883989">
              <a:off x="6455329" y="5010364"/>
              <a:ext cx="582936" cy="231394"/>
            </a:xfrm>
            <a:prstGeom prst="ellipse">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TextBox 10"/>
            <p:cNvSpPr txBox="1"/>
            <p:nvPr/>
          </p:nvSpPr>
          <p:spPr>
            <a:xfrm>
              <a:off x="6722838" y="4713324"/>
              <a:ext cx="601447" cy="369332"/>
            </a:xfrm>
            <a:prstGeom prst="rect">
              <a:avLst/>
            </a:prstGeom>
            <a:noFill/>
          </p:spPr>
          <p:txBody>
            <a:bodyPr wrap="none" rtlCol="0">
              <a:spAutoFit/>
            </a:bodyPr>
            <a:lstStyle/>
            <a:p>
              <a:r>
                <a:rPr lang="en-US" smtClean="0">
                  <a:solidFill>
                    <a:srgbClr val="FF0000"/>
                  </a:solidFill>
                </a:rPr>
                <a:t>NN2</a:t>
              </a:r>
              <a:endParaRPr lang="en-US">
                <a:solidFill>
                  <a:srgbClr val="FF0000"/>
                </a:solidFill>
              </a:endParaRPr>
            </a:p>
          </p:txBody>
        </p:sp>
        <p:sp>
          <p:nvSpPr>
            <p:cNvPr id="12" name="Oval 11"/>
            <p:cNvSpPr/>
            <p:nvPr/>
          </p:nvSpPr>
          <p:spPr>
            <a:xfrm rot="19033626">
              <a:off x="9091158" y="4988383"/>
              <a:ext cx="781985" cy="2681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71068" y="4690726"/>
              <a:ext cx="601447" cy="369332"/>
            </a:xfrm>
            <a:prstGeom prst="rect">
              <a:avLst/>
            </a:prstGeom>
            <a:noFill/>
          </p:spPr>
          <p:txBody>
            <a:bodyPr wrap="none" rtlCol="0">
              <a:spAutoFit/>
            </a:bodyPr>
            <a:lstStyle/>
            <a:p>
              <a:r>
                <a:rPr lang="en-US" smtClean="0">
                  <a:solidFill>
                    <a:srgbClr val="FF0000"/>
                  </a:solidFill>
                </a:rPr>
                <a:t>NN3</a:t>
              </a:r>
              <a:endParaRPr lang="en-US">
                <a:solidFill>
                  <a:srgbClr val="FF0000"/>
                </a:solidFill>
              </a:endParaRPr>
            </a:p>
          </p:txBody>
        </p:sp>
        <p:sp>
          <p:nvSpPr>
            <p:cNvPr id="14" name="Oval 13"/>
            <p:cNvSpPr/>
            <p:nvPr/>
          </p:nvSpPr>
          <p:spPr>
            <a:xfrm rot="4276793">
              <a:off x="3510054" y="5563328"/>
              <a:ext cx="843870" cy="285383"/>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p:cNvSpPr txBox="1"/>
            <p:nvPr/>
          </p:nvSpPr>
          <p:spPr>
            <a:xfrm>
              <a:off x="3473862" y="6091950"/>
              <a:ext cx="601447" cy="369332"/>
            </a:xfrm>
            <a:prstGeom prst="rect">
              <a:avLst/>
            </a:prstGeom>
            <a:noFill/>
          </p:spPr>
          <p:txBody>
            <a:bodyPr wrap="none" rtlCol="0">
              <a:spAutoFit/>
            </a:bodyPr>
            <a:lstStyle/>
            <a:p>
              <a:r>
                <a:rPr lang="en-US" smtClean="0">
                  <a:solidFill>
                    <a:srgbClr val="FF0000"/>
                  </a:solidFill>
                </a:rPr>
                <a:t>NN4</a:t>
              </a:r>
              <a:endParaRPr lang="en-US">
                <a:solidFill>
                  <a:srgbClr val="FF0000"/>
                </a:solidFill>
              </a:endParaRPr>
            </a:p>
          </p:txBody>
        </p:sp>
        <p:sp>
          <p:nvSpPr>
            <p:cNvPr id="16" name="Oval 15"/>
            <p:cNvSpPr/>
            <p:nvPr/>
          </p:nvSpPr>
          <p:spPr>
            <a:xfrm rot="3601171">
              <a:off x="9840940" y="5470114"/>
              <a:ext cx="995857" cy="24174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p:cNvSpPr txBox="1"/>
            <p:nvPr/>
          </p:nvSpPr>
          <p:spPr>
            <a:xfrm>
              <a:off x="9995868" y="5966764"/>
              <a:ext cx="601447" cy="369332"/>
            </a:xfrm>
            <a:prstGeom prst="rect">
              <a:avLst/>
            </a:prstGeom>
            <a:noFill/>
          </p:spPr>
          <p:txBody>
            <a:bodyPr wrap="none" rtlCol="0">
              <a:spAutoFit/>
            </a:bodyPr>
            <a:lstStyle/>
            <a:p>
              <a:r>
                <a:rPr lang="en-US" smtClean="0">
                  <a:solidFill>
                    <a:srgbClr val="FF0000"/>
                  </a:solidFill>
                </a:rPr>
                <a:t>NN5</a:t>
              </a:r>
              <a:endParaRPr lang="en-US">
                <a:solidFill>
                  <a:srgbClr val="FF0000"/>
                </a:solidFill>
              </a:endParaRPr>
            </a:p>
          </p:txBody>
        </p:sp>
      </p:grpSp>
      <mc:AlternateContent xmlns:mc="http://schemas.openxmlformats.org/markup-compatibility/2006" xmlns:a14="http://schemas.microsoft.com/office/drawing/2010/main">
        <mc:Choice Requires="a14">
          <p:sp>
            <p:nvSpPr>
              <p:cNvPr id="18" name="TextBox 17"/>
              <p:cNvSpPr txBox="1"/>
              <p:nvPr/>
            </p:nvSpPr>
            <p:spPr>
              <a:xfrm>
                <a:off x="7838912" y="3453696"/>
                <a:ext cx="1844405"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𝐴𝑥</m:t>
                      </m:r>
                    </m:oMath>
                  </m:oMathPara>
                </a14:m>
                <a:endParaRPr lang="en-US" sz="3200"/>
              </a:p>
            </p:txBody>
          </p:sp>
        </mc:Choice>
        <mc:Fallback xmlns="">
          <p:sp>
            <p:nvSpPr>
              <p:cNvPr id="18" name="TextBox 17"/>
              <p:cNvSpPr txBox="1">
                <a:spLocks noRot="1" noChangeAspect="1" noMove="1" noResize="1" noEditPoints="1" noAdjustHandles="1" noChangeArrowheads="1" noChangeShapeType="1" noTextEdit="1"/>
              </p:cNvSpPr>
              <p:nvPr/>
            </p:nvSpPr>
            <p:spPr>
              <a:xfrm>
                <a:off x="7838912" y="3453696"/>
                <a:ext cx="1844405" cy="584775"/>
              </a:xfrm>
              <a:prstGeom prst="rect">
                <a:avLst/>
              </a:prstGeom>
              <a:blipFill rotWithShape="0">
                <a:blip r:embed="rId4"/>
                <a:stretch>
                  <a:fillRect/>
                </a:stretch>
              </a:blipFill>
            </p:spPr>
            <p:txBody>
              <a:bodyPr/>
              <a:lstStyle/>
              <a:p>
                <a:r>
                  <a:rPr lang="en-US">
                    <a:noFill/>
                  </a:rPr>
                  <a:t> </a:t>
                </a:r>
              </a:p>
            </p:txBody>
          </p:sp>
        </mc:Fallback>
      </mc:AlternateContent>
      <p:sp>
        <p:nvSpPr>
          <p:cNvPr id="19" name="Content Placeholder 2"/>
          <p:cNvSpPr>
            <a:spLocks noGrp="1"/>
          </p:cNvSpPr>
          <p:nvPr>
            <p:ph sz="half" idx="1"/>
          </p:nvPr>
        </p:nvSpPr>
        <p:spPr>
          <a:xfrm>
            <a:off x="42101" y="4801219"/>
            <a:ext cx="8270943" cy="1434183"/>
          </a:xfrm>
        </p:spPr>
        <p:txBody>
          <a:bodyPr>
            <a:noAutofit/>
          </a:bodyPr>
          <a:lstStyle/>
          <a:p>
            <a:r>
              <a:rPr lang="en-US" sz="2000" smtClean="0"/>
              <a:t>After the reconstruction, we use the differing extinction coefficients of deoxy- and oxy-hemoglobin (</a:t>
            </a:r>
            <a:r>
              <a:rPr lang="en-US" sz="2000" smtClean="0">
                <a:solidFill>
                  <a:srgbClr val="00B050"/>
                </a:solidFill>
              </a:rPr>
              <a:t>HbO</a:t>
            </a:r>
            <a:r>
              <a:rPr lang="en-US" sz="2000" smtClean="0"/>
              <a:t> and </a:t>
            </a:r>
            <a:r>
              <a:rPr lang="en-US" sz="2000" smtClean="0">
                <a:solidFill>
                  <a:srgbClr val="00B050"/>
                </a:solidFill>
              </a:rPr>
              <a:t>HbR</a:t>
            </a:r>
            <a:r>
              <a:rPr lang="en-US" sz="2000" smtClean="0"/>
              <a:t>, respectively) at our two wavelengths (750 and 850 nm) to isolate each concentration from the other and calculate functional neural activity maps.</a:t>
            </a:r>
          </a:p>
        </p:txBody>
      </p:sp>
      <p:pic>
        <p:nvPicPr>
          <p:cNvPr id="4" name="Picture 3"/>
          <p:cNvPicPr>
            <a:picLocks noChangeAspect="1"/>
          </p:cNvPicPr>
          <p:nvPr/>
        </p:nvPicPr>
        <p:blipFill>
          <a:blip r:embed="rId5"/>
          <a:stretch>
            <a:fillRect/>
          </a:stretch>
        </p:blipFill>
        <p:spPr>
          <a:xfrm>
            <a:off x="8537079" y="4158302"/>
            <a:ext cx="3381102" cy="2673689"/>
          </a:xfrm>
          <a:prstGeom prst="rect">
            <a:avLst/>
          </a:prstGeom>
        </p:spPr>
      </p:pic>
    </p:spTree>
    <p:extLst>
      <p:ext uri="{BB962C8B-B14F-4D97-AF65-F5344CB8AC3E}">
        <p14:creationId xmlns:p14="http://schemas.microsoft.com/office/powerpoint/2010/main" val="22979770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8596668" cy="1320800"/>
          </a:xfrm>
        </p:spPr>
        <p:txBody>
          <a:bodyPr/>
          <a:lstStyle/>
          <a:p>
            <a:r>
              <a:rPr lang="en-US" smtClean="0"/>
              <a:t>HD-DOT Sensitivity Profile</a:t>
            </a:r>
            <a:endParaRPr lang="en-US"/>
          </a:p>
        </p:txBody>
      </p:sp>
      <p:sp>
        <p:nvSpPr>
          <p:cNvPr id="9" name="Content Placeholder 8"/>
          <p:cNvSpPr>
            <a:spLocks noGrp="1"/>
          </p:cNvSpPr>
          <p:nvPr>
            <p:ph sz="half" idx="1"/>
          </p:nvPr>
        </p:nvSpPr>
        <p:spPr>
          <a:xfrm>
            <a:off x="0" y="1920240"/>
            <a:ext cx="5316583" cy="4454434"/>
          </a:xfrm>
        </p:spPr>
        <p:txBody>
          <a:bodyPr>
            <a:normAutofit/>
          </a:bodyPr>
          <a:lstStyle/>
          <a:p>
            <a:r>
              <a:rPr lang="en-US" sz="2000" smtClean="0"/>
              <a:t>On the right is a sensitivity profile for a single source-detector pair (a), and for the entire HD-DOT large cap system (b), which was used to gather the measurements we are using for our examples in this tutorial.</a:t>
            </a:r>
          </a:p>
          <a:p>
            <a:endParaRPr lang="en-US" sz="2000"/>
          </a:p>
          <a:p>
            <a:r>
              <a:rPr lang="en-US" sz="2000" smtClean="0"/>
              <a:t>The summed sensitivity profile in (b) also essentially gives us our field of view (FOV) for the system. Note that this FOV overlaps with tissue superficial to the brain of the underlain atlas, such as scalp and skull.</a:t>
            </a:r>
            <a:endParaRPr lang="en-US" sz="2000"/>
          </a:p>
        </p:txBody>
      </p:sp>
      <p:pic>
        <p:nvPicPr>
          <p:cNvPr id="13" name="Content Placeholder 12"/>
          <p:cNvPicPr>
            <a:picLocks noGrp="1" noChangeAspect="1"/>
          </p:cNvPicPr>
          <p:nvPr>
            <p:ph sz="half" idx="2"/>
          </p:nvPr>
        </p:nvPicPr>
        <p:blipFill>
          <a:blip r:embed="rId2"/>
          <a:stretch>
            <a:fillRect/>
          </a:stretch>
        </p:blipFill>
        <p:spPr>
          <a:xfrm>
            <a:off x="5463538" y="2312126"/>
            <a:ext cx="6579685" cy="3116693"/>
          </a:xfrm>
          <a:prstGeom prst="rect">
            <a:avLst/>
          </a:prstGeom>
        </p:spPr>
      </p:pic>
    </p:spTree>
    <p:extLst>
      <p:ext uri="{BB962C8B-B14F-4D97-AF65-F5344CB8AC3E}">
        <p14:creationId xmlns:p14="http://schemas.microsoft.com/office/powerpoint/2010/main" val="1442652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12746"/>
            <a:ext cx="8596668" cy="1320800"/>
          </a:xfrm>
        </p:spPr>
        <p:txBody>
          <a:bodyPr/>
          <a:lstStyle/>
          <a:p>
            <a:pPr algn="ctr"/>
            <a:r>
              <a:rPr lang="en-US" smtClean="0"/>
              <a:t>Sensitivity A Matrix</a:t>
            </a:r>
            <a:endParaRPr lang="en-US"/>
          </a:p>
        </p:txBody>
      </p:sp>
      <p:grpSp>
        <p:nvGrpSpPr>
          <p:cNvPr id="3" name="Group 2"/>
          <p:cNvGrpSpPr/>
          <p:nvPr/>
        </p:nvGrpSpPr>
        <p:grpSpPr>
          <a:xfrm>
            <a:off x="4447801" y="2276885"/>
            <a:ext cx="3296399" cy="2671231"/>
            <a:chOff x="4088031" y="1502185"/>
            <a:chExt cx="3296399" cy="2671231"/>
          </a:xfrm>
        </p:grpSpPr>
        <p:sp>
          <p:nvSpPr>
            <p:cNvPr id="4" name="Rounded Rectangle 3"/>
            <p:cNvSpPr/>
            <p:nvPr/>
          </p:nvSpPr>
          <p:spPr>
            <a:xfrm>
              <a:off x="4088031" y="1967214"/>
              <a:ext cx="3296399" cy="220620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5" name="TextBox 45"/>
            <p:cNvSpPr txBox="1"/>
            <p:nvPr/>
          </p:nvSpPr>
          <p:spPr>
            <a:xfrm>
              <a:off x="4088031" y="1502185"/>
              <a:ext cx="3296399"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smtClean="0"/>
                <a:t>Sensitivity A Matrix</a:t>
              </a:r>
              <a:endParaRPr lang="en-US" sz="2000"/>
            </a:p>
          </p:txBody>
        </p:sp>
        <p:sp>
          <p:nvSpPr>
            <p:cNvPr id="6" name="TextBox 49"/>
            <p:cNvSpPr txBox="1"/>
            <p:nvPr/>
          </p:nvSpPr>
          <p:spPr>
            <a:xfrm>
              <a:off x="4347977" y="2652781"/>
              <a:ext cx="2744198"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Smooth Inverted A Matrix</a:t>
              </a:r>
              <a:endParaRPr lang="en-US" sz="1400"/>
            </a:p>
          </p:txBody>
        </p:sp>
        <p:sp>
          <p:nvSpPr>
            <p:cNvPr id="7" name="TextBox 51"/>
            <p:cNvSpPr txBox="1"/>
            <p:nvPr/>
          </p:nvSpPr>
          <p:spPr>
            <a:xfrm>
              <a:off x="4345227" y="3698763"/>
              <a:ext cx="274419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Spectroscopy</a:t>
              </a:r>
              <a:endParaRPr lang="en-US" sz="1400"/>
            </a:p>
          </p:txBody>
        </p:sp>
        <p:sp>
          <p:nvSpPr>
            <p:cNvPr id="8" name="TextBox 52"/>
            <p:cNvSpPr txBox="1"/>
            <p:nvPr/>
          </p:nvSpPr>
          <p:spPr>
            <a:xfrm>
              <a:off x="4347977" y="3184074"/>
              <a:ext cx="2744198"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Reconstruct Image Volume</a:t>
              </a:r>
              <a:endParaRPr lang="en-US" sz="1400"/>
            </a:p>
          </p:txBody>
        </p:sp>
        <p:sp>
          <p:nvSpPr>
            <p:cNvPr id="9" name="TextBox 49"/>
            <p:cNvSpPr txBox="1"/>
            <p:nvPr/>
          </p:nvSpPr>
          <p:spPr>
            <a:xfrm>
              <a:off x="4347977" y="2123649"/>
              <a:ext cx="2744198"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Invert A Matrix</a:t>
              </a:r>
              <a:endParaRPr lang="en-US" sz="1400"/>
            </a:p>
          </p:txBody>
        </p:sp>
        <p:sp>
          <p:nvSpPr>
            <p:cNvPr id="10" name="Down Arrow 9"/>
            <p:cNvSpPr/>
            <p:nvPr/>
          </p:nvSpPr>
          <p:spPr>
            <a:xfrm>
              <a:off x="5614209" y="190229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1" name="Down Arrow 10"/>
            <p:cNvSpPr/>
            <p:nvPr/>
          </p:nvSpPr>
          <p:spPr>
            <a:xfrm>
              <a:off x="5614209" y="2431427"/>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2" name="Down Arrow 11"/>
            <p:cNvSpPr/>
            <p:nvPr/>
          </p:nvSpPr>
          <p:spPr>
            <a:xfrm>
              <a:off x="5614209" y="348312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13" name="Down Arrow 12"/>
            <p:cNvSpPr/>
            <p:nvPr/>
          </p:nvSpPr>
          <p:spPr>
            <a:xfrm>
              <a:off x="5595308" y="2971452"/>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2712646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Loading Sensitivity Matrix</a:t>
            </a:r>
            <a:r>
              <a:rPr lang="en-US"/>
              <a:t/>
            </a:r>
            <a:br>
              <a:rPr lang="en-US"/>
            </a:br>
            <a:endParaRPr lang="en-US"/>
          </a:p>
        </p:txBody>
      </p:sp>
      <p:sp>
        <p:nvSpPr>
          <p:cNvPr id="3" name="Content Placeholder 2"/>
          <p:cNvSpPr>
            <a:spLocks noGrp="1"/>
          </p:cNvSpPr>
          <p:nvPr>
            <p:ph idx="1"/>
          </p:nvPr>
        </p:nvSpPr>
        <p:spPr/>
        <p:txBody>
          <a:bodyPr>
            <a:normAutofit/>
          </a:bodyPr>
          <a:lstStyle/>
          <a:p>
            <a:r>
              <a:rPr lang="en-US" sz="2000" smtClean="0"/>
              <a:t>The first step is to load our pre-calculated sensitivity matrix:</a:t>
            </a:r>
            <a:br>
              <a:rPr lang="en-US" sz="2000" smtClean="0"/>
            </a:br>
            <a:r>
              <a:rPr lang="en-US" sz="2000" smtClean="0"/>
              <a:t/>
            </a:r>
            <a:br>
              <a:rPr lang="en-US" sz="2000" smtClean="0"/>
            </a:br>
            <a:r>
              <a:rPr lang="en-US" sz="2000" smtClean="0">
                <a:solidFill>
                  <a:srgbClr val="00B0F0"/>
                </a:solidFill>
              </a:rPr>
              <a:t>load('A_Adult_96x92.mat')</a:t>
            </a:r>
            <a:br>
              <a:rPr lang="en-US" sz="2000" smtClean="0">
                <a:solidFill>
                  <a:srgbClr val="00B0F0"/>
                </a:solidFill>
              </a:rPr>
            </a:br>
            <a:r>
              <a:rPr lang="en-US" sz="2000" smtClean="0">
                <a:solidFill>
                  <a:srgbClr val="00B0F0"/>
                </a:solidFill>
              </a:rPr>
              <a:t/>
            </a:r>
            <a:br>
              <a:rPr lang="en-US" sz="2000" smtClean="0">
                <a:solidFill>
                  <a:srgbClr val="00B0F0"/>
                </a:solidFill>
              </a:rPr>
            </a:br>
            <a:r>
              <a:rPr lang="en-US" sz="2000" smtClean="0"/>
              <a:t>This file is quite large, so depending on your workstation, you may have to wait several minutes for it to load. It contains 3 variables: </a:t>
            </a:r>
            <a:r>
              <a:rPr lang="en-US" sz="2000" smtClean="0">
                <a:solidFill>
                  <a:srgbClr val="00B050"/>
                </a:solidFill>
              </a:rPr>
              <a:t>A</a:t>
            </a:r>
            <a:r>
              <a:rPr lang="en-US" sz="2000" smtClean="0"/>
              <a:t>, the sensitivity matrix, </a:t>
            </a:r>
            <a:r>
              <a:rPr lang="en-US" sz="2000" smtClean="0">
                <a:solidFill>
                  <a:srgbClr val="00B050"/>
                </a:solidFill>
              </a:rPr>
              <a:t>dim</a:t>
            </a:r>
            <a:r>
              <a:rPr lang="en-US" sz="2000" smtClean="0"/>
              <a:t>, a structure describing the reconstruction space, and </a:t>
            </a:r>
            <a:r>
              <a:rPr lang="en-US" sz="2000" smtClean="0">
                <a:solidFill>
                  <a:srgbClr val="00B050"/>
                </a:solidFill>
              </a:rPr>
              <a:t>infoA</a:t>
            </a:r>
            <a:r>
              <a:rPr lang="en-US" sz="2000" smtClean="0"/>
              <a:t>, a structure describing the </a:t>
            </a:r>
            <a:r>
              <a:rPr lang="en-US" sz="2000" smtClean="0">
                <a:solidFill>
                  <a:srgbClr val="00B050"/>
                </a:solidFill>
              </a:rPr>
              <a:t>A</a:t>
            </a:r>
            <a:r>
              <a:rPr lang="en-US" sz="2000" smtClean="0"/>
              <a:t>-matrix space.</a:t>
            </a:r>
            <a:br>
              <a:rPr lang="en-US" sz="2000" smtClean="0"/>
            </a:br>
            <a:endParaRPr lang="en-US" sz="2000" smtClean="0"/>
          </a:p>
          <a:p>
            <a:r>
              <a:rPr lang="en-US" sz="2000" smtClean="0"/>
              <a:t>We'll also need to load the spectroscopy matrix, </a:t>
            </a:r>
            <a:r>
              <a:rPr lang="en-US" sz="2000" smtClean="0">
                <a:solidFill>
                  <a:srgbClr val="00B050"/>
                </a:solidFill>
              </a:rPr>
              <a:t>E</a:t>
            </a:r>
            <a:r>
              <a:rPr lang="en-US" sz="2000" smtClean="0"/>
              <a:t>:</a:t>
            </a:r>
            <a:br>
              <a:rPr lang="en-US" sz="2000" smtClean="0"/>
            </a:br>
            <a:r>
              <a:rPr lang="en-US" sz="2000" smtClean="0"/>
              <a:t/>
            </a:r>
            <a:br>
              <a:rPr lang="en-US" sz="2000" smtClean="0"/>
            </a:br>
            <a:r>
              <a:rPr lang="en-US" sz="2000" smtClean="0">
                <a:solidFill>
                  <a:srgbClr val="00B0F0"/>
                </a:solidFill>
              </a:rPr>
              <a:t>load('E.mat')</a:t>
            </a:r>
            <a:endParaRPr lang="en-US" sz="2000" smtClean="0"/>
          </a:p>
        </p:txBody>
      </p:sp>
    </p:spTree>
    <p:extLst>
      <p:ext uri="{BB962C8B-B14F-4D97-AF65-F5344CB8AC3E}">
        <p14:creationId xmlns:p14="http://schemas.microsoft.com/office/powerpoint/2010/main" val="38151067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Reconstruction Pipeline Flowchart</a:t>
            </a:r>
            <a:endParaRPr lang="en-US"/>
          </a:p>
        </p:txBody>
      </p:sp>
      <p:grpSp>
        <p:nvGrpSpPr>
          <p:cNvPr id="44" name="Group 43"/>
          <p:cNvGrpSpPr/>
          <p:nvPr/>
        </p:nvGrpSpPr>
        <p:grpSpPr>
          <a:xfrm>
            <a:off x="4447801" y="2251485"/>
            <a:ext cx="3296399" cy="2857941"/>
            <a:chOff x="4088031" y="1502185"/>
            <a:chExt cx="3296399" cy="2857941"/>
          </a:xfrm>
        </p:grpSpPr>
        <p:sp>
          <p:nvSpPr>
            <p:cNvPr id="45" name="Rounded Rectangle 44"/>
            <p:cNvSpPr/>
            <p:nvPr/>
          </p:nvSpPr>
          <p:spPr>
            <a:xfrm>
              <a:off x="4088031" y="1967213"/>
              <a:ext cx="3296399" cy="239291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46" name="TextBox 45"/>
            <p:cNvSpPr txBox="1"/>
            <p:nvPr/>
          </p:nvSpPr>
          <p:spPr>
            <a:xfrm>
              <a:off x="4088031" y="1502185"/>
              <a:ext cx="329639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smtClean="0"/>
                <a:t>Sensitivity A Matrix</a:t>
              </a:r>
              <a:endParaRPr lang="en-US" sz="2000"/>
            </a:p>
          </p:txBody>
        </p:sp>
        <p:sp>
          <p:nvSpPr>
            <p:cNvPr id="47" name="TextBox 49"/>
            <p:cNvSpPr txBox="1"/>
            <p:nvPr/>
          </p:nvSpPr>
          <p:spPr>
            <a:xfrm>
              <a:off x="4347977" y="2652781"/>
              <a:ext cx="2744198"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Smooth Inverted A Matrix</a:t>
              </a:r>
              <a:endParaRPr lang="en-US" sz="1400"/>
            </a:p>
          </p:txBody>
        </p:sp>
        <p:sp>
          <p:nvSpPr>
            <p:cNvPr id="48" name="TextBox 51"/>
            <p:cNvSpPr txBox="1"/>
            <p:nvPr/>
          </p:nvSpPr>
          <p:spPr>
            <a:xfrm>
              <a:off x="4345227" y="3698763"/>
              <a:ext cx="274419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Spectroscopy</a:t>
              </a:r>
              <a:endParaRPr lang="en-US" sz="1400"/>
            </a:p>
          </p:txBody>
        </p:sp>
        <p:sp>
          <p:nvSpPr>
            <p:cNvPr id="49" name="TextBox 52"/>
            <p:cNvSpPr txBox="1"/>
            <p:nvPr/>
          </p:nvSpPr>
          <p:spPr>
            <a:xfrm>
              <a:off x="4347977" y="3184074"/>
              <a:ext cx="2744198"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Reconstruct Image Volume</a:t>
              </a:r>
              <a:endParaRPr lang="en-US" sz="1400"/>
            </a:p>
          </p:txBody>
        </p:sp>
        <p:sp>
          <p:nvSpPr>
            <p:cNvPr id="50" name="TextBox 49"/>
            <p:cNvSpPr txBox="1"/>
            <p:nvPr/>
          </p:nvSpPr>
          <p:spPr>
            <a:xfrm>
              <a:off x="4347977" y="2123649"/>
              <a:ext cx="2744198"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Invert A Matrix</a:t>
              </a:r>
              <a:endParaRPr lang="en-US" sz="1400"/>
            </a:p>
          </p:txBody>
        </p:sp>
        <p:sp>
          <p:nvSpPr>
            <p:cNvPr id="51" name="Down Arrow 50"/>
            <p:cNvSpPr/>
            <p:nvPr/>
          </p:nvSpPr>
          <p:spPr>
            <a:xfrm>
              <a:off x="5614209" y="190229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2" name="Down Arrow 51"/>
            <p:cNvSpPr/>
            <p:nvPr/>
          </p:nvSpPr>
          <p:spPr>
            <a:xfrm>
              <a:off x="5614209" y="2431427"/>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3" name="Down Arrow 52"/>
            <p:cNvSpPr/>
            <p:nvPr/>
          </p:nvSpPr>
          <p:spPr>
            <a:xfrm>
              <a:off x="5614209" y="348312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4" name="Down Arrow 53"/>
            <p:cNvSpPr/>
            <p:nvPr/>
          </p:nvSpPr>
          <p:spPr>
            <a:xfrm>
              <a:off x="5595308" y="2971452"/>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18306203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9"/>
            <a:ext cx="8596668" cy="1320800"/>
          </a:xfrm>
        </p:spPr>
        <p:txBody>
          <a:bodyPr/>
          <a:lstStyle/>
          <a:p>
            <a:r>
              <a:rPr lang="en-US" smtClean="0"/>
              <a:t>Invert A </a:t>
            </a:r>
            <a:r>
              <a:rPr lang="en-US"/>
              <a:t>Matrix</a:t>
            </a:r>
            <a:br>
              <a:rPr lang="en-US"/>
            </a:br>
            <a:endParaRPr lang="en-US"/>
          </a:p>
        </p:txBody>
      </p:sp>
      <p:sp>
        <p:nvSpPr>
          <p:cNvPr id="3" name="Content Placeholder 2"/>
          <p:cNvSpPr>
            <a:spLocks noGrp="1"/>
          </p:cNvSpPr>
          <p:nvPr>
            <p:ph idx="1"/>
          </p:nvPr>
        </p:nvSpPr>
        <p:spPr>
          <a:xfrm>
            <a:off x="448734" y="1485901"/>
            <a:ext cx="11222566" cy="4914900"/>
          </a:xfrm>
        </p:spPr>
        <p:txBody>
          <a:bodyPr>
            <a:noAutofit/>
          </a:bodyPr>
          <a:lstStyle/>
          <a:p>
            <a:r>
              <a:rPr lang="en-US" sz="2000" smtClean="0"/>
              <a:t>The first reconstruction step is to invert the sensitivity </a:t>
            </a:r>
            <a:r>
              <a:rPr lang="en-US" sz="2000" smtClean="0">
                <a:solidFill>
                  <a:srgbClr val="00B050"/>
                </a:solidFill>
              </a:rPr>
              <a:t>A</a:t>
            </a:r>
            <a:r>
              <a:rPr lang="en-US" sz="2000"/>
              <a:t> matrix so that it can be used in a linear </a:t>
            </a:r>
            <a:r>
              <a:rPr lang="en-US" sz="2000" smtClean="0"/>
              <a:t>approximation. NeuroDOT uses a Tikhonov inversion algorithm for this, in the function </a:t>
            </a:r>
            <a:r>
              <a:rPr lang="en-US" sz="2000" smtClean="0">
                <a:solidFill>
                  <a:srgbClr val="00B050"/>
                </a:solidFill>
              </a:rPr>
              <a:t>Tikhonov_invert_Amat</a:t>
            </a:r>
            <a:r>
              <a:rPr lang="en-US" sz="2000" smtClean="0"/>
              <a:t>.</a:t>
            </a:r>
          </a:p>
          <a:p>
            <a:endParaRPr lang="en-US" sz="2000"/>
          </a:p>
          <a:p>
            <a:r>
              <a:rPr lang="en-US" sz="2000"/>
              <a:t>We'll also have to do the processing separately for each wavelength. We will include pair radii below </a:t>
            </a:r>
            <a:r>
              <a:rPr lang="en-US" sz="2000">
                <a:solidFill>
                  <a:srgbClr val="00B050"/>
                </a:solidFill>
              </a:rPr>
              <a:t>42 mm</a:t>
            </a:r>
            <a:r>
              <a:rPr lang="en-US" sz="2000"/>
              <a:t> and using only Good Measurements.</a:t>
            </a:r>
            <a:br>
              <a:rPr lang="en-US" sz="2000"/>
            </a:br>
            <a:r>
              <a:rPr lang="en-US" sz="2000"/>
              <a:t/>
            </a:r>
            <a:br>
              <a:rPr lang="en-US" sz="2000"/>
            </a:br>
            <a:r>
              <a:rPr lang="en-US" sz="2000" smtClean="0">
                <a:solidFill>
                  <a:srgbClr val="00B0F0"/>
                </a:solidFill>
              </a:rPr>
              <a:t>keep1 </a:t>
            </a:r>
            <a:r>
              <a:rPr lang="en-US" sz="2000">
                <a:solidFill>
                  <a:srgbClr val="00B0F0"/>
                </a:solidFill>
              </a:rPr>
              <a:t>= </a:t>
            </a:r>
            <a:r>
              <a:rPr lang="en-US" sz="2000" smtClean="0">
                <a:solidFill>
                  <a:srgbClr val="00B0F0"/>
                </a:solidFill>
              </a:rPr>
              <a:t>(hw1.info.pairs.WL </a:t>
            </a:r>
            <a:r>
              <a:rPr lang="en-US" sz="2000">
                <a:solidFill>
                  <a:srgbClr val="00B0F0"/>
                </a:solidFill>
              </a:rPr>
              <a:t>== 1) &amp; </a:t>
            </a:r>
            <a:r>
              <a:rPr lang="en-US" sz="2000" smtClean="0">
                <a:solidFill>
                  <a:srgbClr val="00B0F0"/>
                </a:solidFill>
              </a:rPr>
              <a:t>(hw1.info.pairs.r2d </a:t>
            </a:r>
            <a:r>
              <a:rPr lang="en-US" sz="2000">
                <a:solidFill>
                  <a:srgbClr val="00B0F0"/>
                </a:solidFill>
              </a:rPr>
              <a:t>&lt;= </a:t>
            </a:r>
            <a:r>
              <a:rPr lang="en-US" sz="2000" smtClean="0">
                <a:solidFill>
                  <a:srgbClr val="00B0F0"/>
                </a:solidFill>
              </a:rPr>
              <a:t>50) </a:t>
            </a:r>
            <a:r>
              <a:rPr lang="en-US" sz="2000">
                <a:solidFill>
                  <a:srgbClr val="00B0F0"/>
                </a:solidFill>
              </a:rPr>
              <a:t>&amp; </a:t>
            </a:r>
            <a:r>
              <a:rPr lang="en-US" sz="2000" smtClean="0">
                <a:solidFill>
                  <a:srgbClr val="00B0F0"/>
                </a:solidFill>
              </a:rPr>
              <a:t>hw1.info.MEAS.GI;</a:t>
            </a:r>
            <a:r>
              <a:rPr lang="pt-BR" sz="2000">
                <a:solidFill>
                  <a:schemeClr val="tx1"/>
                </a:solidFill>
              </a:rPr>
              <a:t/>
            </a:r>
            <a:br>
              <a:rPr lang="pt-BR" sz="2000">
                <a:solidFill>
                  <a:schemeClr val="tx1"/>
                </a:solidFill>
              </a:rPr>
            </a:br>
            <a:r>
              <a:rPr lang="pt-BR" sz="2000">
                <a:solidFill>
                  <a:srgbClr val="00B0F0"/>
                </a:solidFill>
              </a:rPr>
              <a:t>keep2 = </a:t>
            </a:r>
            <a:r>
              <a:rPr lang="pt-BR" sz="2000" smtClean="0">
                <a:solidFill>
                  <a:srgbClr val="00B0F0"/>
                </a:solidFill>
              </a:rPr>
              <a:t>(hw1.info.pairs.WL </a:t>
            </a:r>
            <a:r>
              <a:rPr lang="pt-BR" sz="2000">
                <a:solidFill>
                  <a:srgbClr val="00B0F0"/>
                </a:solidFill>
              </a:rPr>
              <a:t>== 2) &amp; </a:t>
            </a:r>
            <a:r>
              <a:rPr lang="pt-BR" sz="2000" smtClean="0">
                <a:solidFill>
                  <a:srgbClr val="00B0F0"/>
                </a:solidFill>
              </a:rPr>
              <a:t>(</a:t>
            </a:r>
            <a:r>
              <a:rPr lang="pt-BR" sz="2000">
                <a:solidFill>
                  <a:srgbClr val="00B0F0"/>
                </a:solidFill>
              </a:rPr>
              <a:t>hw1.</a:t>
            </a:r>
            <a:r>
              <a:rPr lang="pt-BR" sz="2000" smtClean="0">
                <a:solidFill>
                  <a:srgbClr val="00B0F0"/>
                </a:solidFill>
              </a:rPr>
              <a:t>info.pairs.r2d &lt;= 50) </a:t>
            </a:r>
            <a:r>
              <a:rPr lang="pt-BR" sz="2000">
                <a:solidFill>
                  <a:srgbClr val="00B0F0"/>
                </a:solidFill>
              </a:rPr>
              <a:t>&amp; hw1.</a:t>
            </a:r>
            <a:r>
              <a:rPr lang="pt-BR" sz="2000" smtClean="0">
                <a:solidFill>
                  <a:srgbClr val="00B0F0"/>
                </a:solidFill>
              </a:rPr>
              <a:t>info.MEAS.GI;</a:t>
            </a:r>
            <a:br>
              <a:rPr lang="pt-BR" sz="2000" smtClean="0">
                <a:solidFill>
                  <a:srgbClr val="00B0F0"/>
                </a:solidFill>
              </a:rPr>
            </a:br>
            <a:r>
              <a:rPr lang="pt-BR" sz="2000">
                <a:solidFill>
                  <a:schemeClr val="tx1"/>
                </a:solidFill>
              </a:rPr>
              <a:t/>
            </a:r>
            <a:br>
              <a:rPr lang="pt-BR" sz="2000">
                <a:solidFill>
                  <a:schemeClr val="tx1"/>
                </a:solidFill>
              </a:rPr>
            </a:br>
            <a:r>
              <a:rPr lang="pt-BR" sz="2000">
                <a:solidFill>
                  <a:srgbClr val="00B0F0"/>
                </a:solidFill>
              </a:rPr>
              <a:t>hw1.</a:t>
            </a:r>
            <a:r>
              <a:rPr lang="pt-BR" sz="2000" smtClean="0">
                <a:solidFill>
                  <a:srgbClr val="00B0F0"/>
                </a:solidFill>
              </a:rPr>
              <a:t>iA1 </a:t>
            </a:r>
            <a:r>
              <a:rPr lang="pt-BR" sz="2000">
                <a:solidFill>
                  <a:srgbClr val="00B0F0"/>
                </a:solidFill>
              </a:rPr>
              <a:t>= </a:t>
            </a:r>
            <a:r>
              <a:rPr lang="pt-BR" sz="2000" smtClean="0">
                <a:solidFill>
                  <a:srgbClr val="00B0F0"/>
                </a:solidFill>
              </a:rPr>
              <a:t>Tikhonov_invert_Amat(A(keep1, </a:t>
            </a:r>
            <a:r>
              <a:rPr lang="pt-BR" sz="2000">
                <a:solidFill>
                  <a:srgbClr val="00B0F0"/>
                </a:solidFill>
              </a:rPr>
              <a:t>:), 0.01, 0.1</a:t>
            </a:r>
            <a:r>
              <a:rPr lang="pt-BR" sz="2000" smtClean="0">
                <a:solidFill>
                  <a:srgbClr val="00B0F0"/>
                </a:solidFill>
              </a:rPr>
              <a:t>);</a:t>
            </a:r>
            <a:br>
              <a:rPr lang="pt-BR" sz="2000" smtClean="0">
                <a:solidFill>
                  <a:srgbClr val="00B0F0"/>
                </a:solidFill>
              </a:rPr>
            </a:br>
            <a:r>
              <a:rPr lang="pt-BR" sz="2000">
                <a:solidFill>
                  <a:srgbClr val="00B0F0"/>
                </a:solidFill>
              </a:rPr>
              <a:t>hw1.</a:t>
            </a:r>
            <a:r>
              <a:rPr lang="pt-BR" sz="2000" smtClean="0">
                <a:solidFill>
                  <a:srgbClr val="00B0F0"/>
                </a:solidFill>
              </a:rPr>
              <a:t>iA2 </a:t>
            </a:r>
            <a:r>
              <a:rPr lang="pt-BR" sz="2000">
                <a:solidFill>
                  <a:srgbClr val="00B0F0"/>
                </a:solidFill>
              </a:rPr>
              <a:t>= Tikhonov_invert_Amat(A(keep2, :), 0.01, 0.1</a:t>
            </a:r>
            <a:r>
              <a:rPr lang="pt-BR" sz="2000" smtClean="0">
                <a:solidFill>
                  <a:srgbClr val="00B0F0"/>
                </a:solidFill>
              </a:rPr>
              <a:t>);</a:t>
            </a:r>
            <a:br>
              <a:rPr lang="pt-BR" sz="2000" smtClean="0">
                <a:solidFill>
                  <a:srgbClr val="00B0F0"/>
                </a:solidFill>
              </a:rPr>
            </a:br>
            <a:r>
              <a:rPr lang="pt-BR" sz="2000" smtClean="0">
                <a:solidFill>
                  <a:schemeClr val="tx1"/>
                </a:solidFill>
              </a:rPr>
              <a:t/>
            </a:r>
            <a:br>
              <a:rPr lang="pt-BR" sz="2000" smtClean="0">
                <a:solidFill>
                  <a:schemeClr val="tx1"/>
                </a:solidFill>
              </a:rPr>
            </a:br>
            <a:r>
              <a:rPr lang="pt-BR" sz="2000" smtClean="0">
                <a:solidFill>
                  <a:schemeClr val="tx1"/>
                </a:solidFill>
              </a:rPr>
              <a:t>The last two inputs are parameters for the Tikhonov regularization. This calculation may run for some time - </a:t>
            </a:r>
            <a:r>
              <a:rPr lang="pt-BR" sz="2000" smtClean="0">
                <a:solidFill>
                  <a:srgbClr val="00B050"/>
                </a:solidFill>
              </a:rPr>
              <a:t>~10-20 minutes</a:t>
            </a:r>
            <a:r>
              <a:rPr lang="pt-BR" sz="2000" smtClean="0">
                <a:solidFill>
                  <a:schemeClr val="tx1"/>
                </a:solidFill>
              </a:rPr>
              <a:t>, depending on your CPU.</a:t>
            </a:r>
            <a:endParaRPr lang="pt-BR" sz="2000">
              <a:solidFill>
                <a:schemeClr val="tx1"/>
              </a:solidFill>
            </a:endParaRPr>
          </a:p>
        </p:txBody>
      </p:sp>
    </p:spTree>
    <p:extLst>
      <p:ext uri="{BB962C8B-B14F-4D97-AF65-F5344CB8AC3E}">
        <p14:creationId xmlns:p14="http://schemas.microsoft.com/office/powerpoint/2010/main" val="19367903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Reconstruction Pipeline Flowchart</a:t>
            </a:r>
            <a:endParaRPr lang="en-US"/>
          </a:p>
        </p:txBody>
      </p:sp>
      <p:grpSp>
        <p:nvGrpSpPr>
          <p:cNvPr id="44" name="Group 43"/>
          <p:cNvGrpSpPr/>
          <p:nvPr/>
        </p:nvGrpSpPr>
        <p:grpSpPr>
          <a:xfrm>
            <a:off x="4447801" y="2251485"/>
            <a:ext cx="3296399" cy="2857941"/>
            <a:chOff x="4088031" y="1502185"/>
            <a:chExt cx="3296399" cy="2857941"/>
          </a:xfrm>
        </p:grpSpPr>
        <p:sp>
          <p:nvSpPr>
            <p:cNvPr id="45" name="Rounded Rectangle 44"/>
            <p:cNvSpPr/>
            <p:nvPr/>
          </p:nvSpPr>
          <p:spPr>
            <a:xfrm>
              <a:off x="4088031" y="1967213"/>
              <a:ext cx="3296399" cy="239291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46" name="TextBox 45"/>
            <p:cNvSpPr txBox="1"/>
            <p:nvPr/>
          </p:nvSpPr>
          <p:spPr>
            <a:xfrm>
              <a:off x="4088031" y="1502185"/>
              <a:ext cx="329639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Sensitivity A </a:t>
              </a:r>
              <a:r>
                <a:rPr lang="en-US" sz="2000" smtClean="0"/>
                <a:t>Matrix</a:t>
              </a:r>
              <a:endParaRPr lang="en-US" sz="2000"/>
            </a:p>
          </p:txBody>
        </p:sp>
        <p:sp>
          <p:nvSpPr>
            <p:cNvPr id="47" name="TextBox 49"/>
            <p:cNvSpPr txBox="1"/>
            <p:nvPr/>
          </p:nvSpPr>
          <p:spPr>
            <a:xfrm>
              <a:off x="4347977" y="2652781"/>
              <a:ext cx="2744198"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Smooth Inverted A Matrix</a:t>
              </a:r>
              <a:endParaRPr lang="en-US" sz="1400"/>
            </a:p>
          </p:txBody>
        </p:sp>
        <p:sp>
          <p:nvSpPr>
            <p:cNvPr id="48" name="TextBox 51"/>
            <p:cNvSpPr txBox="1"/>
            <p:nvPr/>
          </p:nvSpPr>
          <p:spPr>
            <a:xfrm>
              <a:off x="4345227" y="3698763"/>
              <a:ext cx="274419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Spectroscopy</a:t>
              </a:r>
              <a:endParaRPr lang="en-US" sz="1400"/>
            </a:p>
          </p:txBody>
        </p:sp>
        <p:sp>
          <p:nvSpPr>
            <p:cNvPr id="49" name="TextBox 52"/>
            <p:cNvSpPr txBox="1"/>
            <p:nvPr/>
          </p:nvSpPr>
          <p:spPr>
            <a:xfrm>
              <a:off x="4347977" y="3184074"/>
              <a:ext cx="2744198"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Reconstruct Image Volume</a:t>
              </a:r>
              <a:endParaRPr lang="en-US" sz="1400"/>
            </a:p>
          </p:txBody>
        </p:sp>
        <p:sp>
          <p:nvSpPr>
            <p:cNvPr id="50" name="TextBox 49"/>
            <p:cNvSpPr txBox="1"/>
            <p:nvPr/>
          </p:nvSpPr>
          <p:spPr>
            <a:xfrm>
              <a:off x="4347977" y="2123649"/>
              <a:ext cx="2744198"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Invert A Matrix</a:t>
              </a:r>
              <a:endParaRPr lang="en-US" sz="1400"/>
            </a:p>
          </p:txBody>
        </p:sp>
        <p:sp>
          <p:nvSpPr>
            <p:cNvPr id="51" name="Down Arrow 50"/>
            <p:cNvSpPr/>
            <p:nvPr/>
          </p:nvSpPr>
          <p:spPr>
            <a:xfrm>
              <a:off x="5614209" y="190229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2" name="Down Arrow 51"/>
            <p:cNvSpPr/>
            <p:nvPr/>
          </p:nvSpPr>
          <p:spPr>
            <a:xfrm>
              <a:off x="5614209" y="2431427"/>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3" name="Down Arrow 52"/>
            <p:cNvSpPr/>
            <p:nvPr/>
          </p:nvSpPr>
          <p:spPr>
            <a:xfrm>
              <a:off x="5614209" y="348312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4" name="Down Arrow 53"/>
            <p:cNvSpPr/>
            <p:nvPr/>
          </p:nvSpPr>
          <p:spPr>
            <a:xfrm>
              <a:off x="5595308" y="2971452"/>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3202620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Sample Data</a:t>
            </a:r>
            <a:endParaRPr lang="en-US"/>
          </a:p>
        </p:txBody>
      </p:sp>
      <p:sp>
        <p:nvSpPr>
          <p:cNvPr id="3" name="Content Placeholder 2"/>
          <p:cNvSpPr>
            <a:spLocks noGrp="1"/>
          </p:cNvSpPr>
          <p:nvPr>
            <p:ph idx="1"/>
          </p:nvPr>
        </p:nvSpPr>
        <p:spPr>
          <a:xfrm>
            <a:off x="677334" y="1320800"/>
            <a:ext cx="8596668" cy="4720563"/>
          </a:xfrm>
        </p:spPr>
        <p:txBody>
          <a:bodyPr>
            <a:normAutofit/>
          </a:bodyPr>
          <a:lstStyle/>
          <a:p>
            <a:r>
              <a:rPr lang="en-US" sz="2000" smtClean="0"/>
              <a:t>First, we need to load up our sample data. There are two sets, one of high quality that has been presented in published papers [1], and another set of lower quality that was chosen to contrast against the first.</a:t>
            </a:r>
            <a:br>
              <a:rPr lang="en-US" sz="2000" smtClean="0"/>
            </a:br>
            <a:r>
              <a:rPr lang="en-US" sz="2000" smtClean="0"/>
              <a:t/>
            </a:r>
            <a:br>
              <a:rPr lang="en-US" sz="2000" smtClean="0"/>
            </a:br>
            <a:r>
              <a:rPr lang="en-US" sz="2000" smtClean="0">
                <a:solidFill>
                  <a:srgbClr val="00B0F0"/>
                </a:solidFill>
              </a:rPr>
              <a:t>hw1 = load('NeuroDOT_Base_HW_Sample_1.mat');</a:t>
            </a:r>
            <a:br>
              <a:rPr lang="en-US" sz="2000" smtClean="0">
                <a:solidFill>
                  <a:srgbClr val="00B0F0"/>
                </a:solidFill>
              </a:rPr>
            </a:br>
            <a:r>
              <a:rPr lang="en-US" sz="2000" smtClean="0">
                <a:solidFill>
                  <a:srgbClr val="00B0F0"/>
                </a:solidFill>
              </a:rPr>
              <a:t>noisy = load('NeuroDOT_Base_HW_Sample_Noisy.mat');</a:t>
            </a:r>
          </a:p>
          <a:p>
            <a:endParaRPr lang="en-US" sz="2000" smtClean="0"/>
          </a:p>
          <a:p>
            <a:r>
              <a:rPr lang="en-US" sz="2000" smtClean="0"/>
              <a:t>In the workspace, these samples are stored as structures with fields </a:t>
            </a:r>
            <a:r>
              <a:rPr lang="en-US" sz="2000" smtClean="0">
                <a:solidFill>
                  <a:srgbClr val="00B050"/>
                </a:solidFill>
              </a:rPr>
              <a:t>data</a:t>
            </a:r>
            <a:r>
              <a:rPr lang="en-US" sz="2000" smtClean="0"/>
              <a:t>, </a:t>
            </a:r>
            <a:r>
              <a:rPr lang="en-US" sz="2000" smtClean="0">
                <a:solidFill>
                  <a:srgbClr val="00B050"/>
                </a:solidFill>
              </a:rPr>
              <a:t>info</a:t>
            </a:r>
            <a:r>
              <a:rPr lang="en-US" sz="2000" smtClean="0"/>
              <a:t>, and </a:t>
            </a:r>
            <a:r>
              <a:rPr lang="en-US" sz="2000" smtClean="0">
                <a:solidFill>
                  <a:srgbClr val="00B050"/>
                </a:solidFill>
              </a:rPr>
              <a:t>flags</a:t>
            </a:r>
            <a:r>
              <a:rPr lang="en-US" sz="2000" smtClean="0"/>
              <a:t>.</a:t>
            </a:r>
            <a:endParaRPr lang="en-US" sz="2000"/>
          </a:p>
          <a:p>
            <a:endParaRPr lang="en-US" sz="2000"/>
          </a:p>
          <a:p>
            <a:r>
              <a:rPr lang="en-US" sz="2000" smtClean="0"/>
              <a:t>Now, we're ready to start working on the Preprocessing Pipeline!</a:t>
            </a:r>
            <a:endParaRPr lang="en-US" sz="2000"/>
          </a:p>
        </p:txBody>
      </p:sp>
      <p:sp>
        <p:nvSpPr>
          <p:cNvPr id="4" name="TextBox 3"/>
          <p:cNvSpPr txBox="1"/>
          <p:nvPr/>
        </p:nvSpPr>
        <p:spPr>
          <a:xfrm>
            <a:off x="546100" y="6464300"/>
            <a:ext cx="10463890" cy="276999"/>
          </a:xfrm>
          <a:prstGeom prst="rect">
            <a:avLst/>
          </a:prstGeom>
          <a:noFill/>
        </p:spPr>
        <p:txBody>
          <a:bodyPr wrap="none" rtlCol="0">
            <a:spAutoFit/>
          </a:bodyPr>
          <a:lstStyle/>
          <a:p>
            <a:r>
              <a:rPr lang="en-US" sz="1200" smtClean="0"/>
              <a:t>1. Eggebrecht et al., "Mapping distributed brain function with diffuse optical tomography." Nature Photonics, 2014. DOI: 10.1038/NPHOTON.2014.107</a:t>
            </a:r>
            <a:endParaRPr lang="en-US" sz="1200"/>
          </a:p>
        </p:txBody>
      </p:sp>
    </p:spTree>
    <p:extLst>
      <p:ext uri="{BB962C8B-B14F-4D97-AF65-F5344CB8AC3E}">
        <p14:creationId xmlns:p14="http://schemas.microsoft.com/office/powerpoint/2010/main" val="32958502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6476"/>
            <a:ext cx="8596668" cy="1320800"/>
          </a:xfrm>
        </p:spPr>
        <p:txBody>
          <a:bodyPr/>
          <a:lstStyle/>
          <a:p>
            <a:r>
              <a:rPr lang="en-US" smtClean="0"/>
              <a:t>Smooth Inverted A </a:t>
            </a:r>
            <a:r>
              <a:rPr lang="en-US"/>
              <a:t>Matrix</a:t>
            </a:r>
            <a:br>
              <a:rPr lang="en-US"/>
            </a:br>
            <a:endParaRPr lang="en-US"/>
          </a:p>
        </p:txBody>
      </p:sp>
      <p:sp>
        <p:nvSpPr>
          <p:cNvPr id="3" name="Content Placeholder 2"/>
          <p:cNvSpPr>
            <a:spLocks noGrp="1"/>
          </p:cNvSpPr>
          <p:nvPr>
            <p:ph idx="1"/>
          </p:nvPr>
        </p:nvSpPr>
        <p:spPr/>
        <p:txBody>
          <a:bodyPr>
            <a:normAutofit/>
          </a:bodyPr>
          <a:lstStyle/>
          <a:p>
            <a:r>
              <a:rPr lang="en-US" sz="2000" smtClean="0"/>
              <a:t>The next step is to smooth the sensitivity matrix with a Gaussian </a:t>
            </a:r>
            <a:r>
              <a:rPr lang="en-US" sz="2000"/>
              <a:t>kernel. The NeuroDOT function for this is </a:t>
            </a:r>
            <a:r>
              <a:rPr lang="en-US" sz="2000">
                <a:solidFill>
                  <a:srgbClr val="00B050"/>
                </a:solidFill>
              </a:rPr>
              <a:t>smooth_Amat</a:t>
            </a:r>
            <a:r>
              <a:rPr lang="en-US" sz="2000"/>
              <a:t>:</a:t>
            </a:r>
            <a:br>
              <a:rPr lang="en-US" sz="2000"/>
            </a:br>
            <a:r>
              <a:rPr lang="en-US" sz="2000"/>
              <a:t/>
            </a:r>
            <a:br>
              <a:rPr lang="en-US" sz="2000"/>
            </a:br>
            <a:r>
              <a:rPr lang="en-US" sz="2000">
                <a:solidFill>
                  <a:srgbClr val="00B0F0"/>
                </a:solidFill>
              </a:rPr>
              <a:t>hw1.</a:t>
            </a:r>
            <a:r>
              <a:rPr lang="en-US" sz="2000" smtClean="0">
                <a:solidFill>
                  <a:srgbClr val="00B0F0"/>
                </a:solidFill>
              </a:rPr>
              <a:t>siA1 </a:t>
            </a:r>
            <a:r>
              <a:rPr lang="en-US" sz="2000">
                <a:solidFill>
                  <a:srgbClr val="00B0F0"/>
                </a:solidFill>
              </a:rPr>
              <a:t>= </a:t>
            </a:r>
            <a:r>
              <a:rPr lang="en-US" sz="2000" smtClean="0">
                <a:solidFill>
                  <a:srgbClr val="00B0F0"/>
                </a:solidFill>
              </a:rPr>
              <a:t>smooth_Amat(hw1.iA1, </a:t>
            </a:r>
            <a:r>
              <a:rPr lang="en-US" sz="2000">
                <a:solidFill>
                  <a:srgbClr val="00B0F0"/>
                </a:solidFill>
              </a:rPr>
              <a:t>dim, 5, 1.2</a:t>
            </a:r>
            <a:r>
              <a:rPr lang="en-US" sz="2000" smtClean="0">
                <a:solidFill>
                  <a:srgbClr val="00B0F0"/>
                </a:solidFill>
              </a:rPr>
              <a:t>);</a:t>
            </a:r>
            <a:br>
              <a:rPr lang="en-US" sz="2000" smtClean="0">
                <a:solidFill>
                  <a:srgbClr val="00B0F0"/>
                </a:solidFill>
              </a:rPr>
            </a:br>
            <a:r>
              <a:rPr lang="en-US" sz="2000">
                <a:solidFill>
                  <a:srgbClr val="00B0F0"/>
                </a:solidFill>
              </a:rPr>
              <a:t>hw1.</a:t>
            </a:r>
            <a:r>
              <a:rPr lang="en-US" sz="2000" smtClean="0">
                <a:solidFill>
                  <a:srgbClr val="00B0F0"/>
                </a:solidFill>
              </a:rPr>
              <a:t>siA2 </a:t>
            </a:r>
            <a:r>
              <a:rPr lang="en-US" sz="2000">
                <a:solidFill>
                  <a:srgbClr val="00B0F0"/>
                </a:solidFill>
              </a:rPr>
              <a:t>= </a:t>
            </a:r>
            <a:r>
              <a:rPr lang="en-US" sz="2000" smtClean="0">
                <a:solidFill>
                  <a:srgbClr val="00B0F0"/>
                </a:solidFill>
              </a:rPr>
              <a:t>smooth_Amat(</a:t>
            </a:r>
            <a:r>
              <a:rPr lang="en-US" sz="2000">
                <a:solidFill>
                  <a:srgbClr val="00B0F0"/>
                </a:solidFill>
              </a:rPr>
              <a:t>hw1.</a:t>
            </a:r>
            <a:r>
              <a:rPr lang="en-US" sz="2000" smtClean="0">
                <a:solidFill>
                  <a:srgbClr val="00B0F0"/>
                </a:solidFill>
              </a:rPr>
              <a:t>iA2</a:t>
            </a:r>
            <a:r>
              <a:rPr lang="en-US" sz="2000">
                <a:solidFill>
                  <a:srgbClr val="00B0F0"/>
                </a:solidFill>
              </a:rPr>
              <a:t>, dim, 5, 1.2</a:t>
            </a:r>
            <a:r>
              <a:rPr lang="en-US" sz="2000" smtClean="0">
                <a:solidFill>
                  <a:srgbClr val="00B0F0"/>
                </a:solidFill>
              </a:rPr>
              <a:t>);</a:t>
            </a:r>
            <a:r>
              <a:rPr lang="en-US" sz="2000" smtClean="0">
                <a:solidFill>
                  <a:schemeClr val="tx1"/>
                </a:solidFill>
              </a:rPr>
              <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The last two inputs are the width and STD parameters for the Gaussian kernel.</a:t>
            </a:r>
          </a:p>
        </p:txBody>
      </p:sp>
    </p:spTree>
    <p:extLst>
      <p:ext uri="{BB962C8B-B14F-4D97-AF65-F5344CB8AC3E}">
        <p14:creationId xmlns:p14="http://schemas.microsoft.com/office/powerpoint/2010/main" val="20266259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Reconstruction Pipeline Flowchart</a:t>
            </a:r>
            <a:endParaRPr lang="en-US"/>
          </a:p>
        </p:txBody>
      </p:sp>
      <p:grpSp>
        <p:nvGrpSpPr>
          <p:cNvPr id="44" name="Group 43"/>
          <p:cNvGrpSpPr/>
          <p:nvPr/>
        </p:nvGrpSpPr>
        <p:grpSpPr>
          <a:xfrm>
            <a:off x="4447801" y="2251485"/>
            <a:ext cx="3296399" cy="2857941"/>
            <a:chOff x="4088031" y="1502185"/>
            <a:chExt cx="3296399" cy="2857941"/>
          </a:xfrm>
        </p:grpSpPr>
        <p:sp>
          <p:nvSpPr>
            <p:cNvPr id="45" name="Rounded Rectangle 44"/>
            <p:cNvSpPr/>
            <p:nvPr/>
          </p:nvSpPr>
          <p:spPr>
            <a:xfrm>
              <a:off x="4088031" y="1967213"/>
              <a:ext cx="3296399" cy="239291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46" name="TextBox 45"/>
            <p:cNvSpPr txBox="1"/>
            <p:nvPr/>
          </p:nvSpPr>
          <p:spPr>
            <a:xfrm>
              <a:off x="4088031" y="1502185"/>
              <a:ext cx="329639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Sensitivity A </a:t>
              </a:r>
              <a:r>
                <a:rPr lang="en-US" sz="2000" smtClean="0"/>
                <a:t>Matrix</a:t>
              </a:r>
              <a:endParaRPr lang="en-US" sz="2000"/>
            </a:p>
          </p:txBody>
        </p:sp>
        <p:sp>
          <p:nvSpPr>
            <p:cNvPr id="47" name="TextBox 49"/>
            <p:cNvSpPr txBox="1"/>
            <p:nvPr/>
          </p:nvSpPr>
          <p:spPr>
            <a:xfrm>
              <a:off x="4347977" y="2652781"/>
              <a:ext cx="2744198"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Smooth Inverted A Matrix</a:t>
              </a:r>
              <a:endParaRPr lang="en-US" sz="1400"/>
            </a:p>
          </p:txBody>
        </p:sp>
        <p:sp>
          <p:nvSpPr>
            <p:cNvPr id="48" name="TextBox 51"/>
            <p:cNvSpPr txBox="1"/>
            <p:nvPr/>
          </p:nvSpPr>
          <p:spPr>
            <a:xfrm>
              <a:off x="4345227" y="3698763"/>
              <a:ext cx="274419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Spectroscopy</a:t>
              </a:r>
              <a:endParaRPr lang="en-US" sz="1400"/>
            </a:p>
          </p:txBody>
        </p:sp>
        <p:sp>
          <p:nvSpPr>
            <p:cNvPr id="49" name="TextBox 52"/>
            <p:cNvSpPr txBox="1"/>
            <p:nvPr/>
          </p:nvSpPr>
          <p:spPr>
            <a:xfrm>
              <a:off x="4347977" y="3184074"/>
              <a:ext cx="2744198" cy="30777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Reconstruct Image Volume</a:t>
              </a:r>
              <a:endParaRPr lang="en-US" sz="1400"/>
            </a:p>
          </p:txBody>
        </p:sp>
        <p:sp>
          <p:nvSpPr>
            <p:cNvPr id="50" name="TextBox 49"/>
            <p:cNvSpPr txBox="1"/>
            <p:nvPr/>
          </p:nvSpPr>
          <p:spPr>
            <a:xfrm>
              <a:off x="4347977" y="2123649"/>
              <a:ext cx="2744198"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Invert A Matrix</a:t>
              </a:r>
              <a:endParaRPr lang="en-US" sz="1400"/>
            </a:p>
          </p:txBody>
        </p:sp>
        <p:sp>
          <p:nvSpPr>
            <p:cNvPr id="51" name="Down Arrow 50"/>
            <p:cNvSpPr/>
            <p:nvPr/>
          </p:nvSpPr>
          <p:spPr>
            <a:xfrm>
              <a:off x="5614209" y="190229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2" name="Down Arrow 51"/>
            <p:cNvSpPr/>
            <p:nvPr/>
          </p:nvSpPr>
          <p:spPr>
            <a:xfrm>
              <a:off x="5614209" y="2431427"/>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3" name="Down Arrow 52"/>
            <p:cNvSpPr/>
            <p:nvPr/>
          </p:nvSpPr>
          <p:spPr>
            <a:xfrm>
              <a:off x="5614209" y="348312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4" name="Down Arrow 53"/>
            <p:cNvSpPr/>
            <p:nvPr/>
          </p:nvSpPr>
          <p:spPr>
            <a:xfrm>
              <a:off x="5595308" y="2971452"/>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33876860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Reconstruct Image Volume</a:t>
            </a:r>
            <a:endParaRPr lang="en-US"/>
          </a:p>
        </p:txBody>
      </p:sp>
      <p:sp>
        <p:nvSpPr>
          <p:cNvPr id="3" name="Content Placeholder 2"/>
          <p:cNvSpPr>
            <a:spLocks noGrp="1"/>
          </p:cNvSpPr>
          <p:nvPr>
            <p:ph idx="1"/>
          </p:nvPr>
        </p:nvSpPr>
        <p:spPr>
          <a:xfrm>
            <a:off x="0" y="1422400"/>
            <a:ext cx="12192000" cy="5092701"/>
          </a:xfrm>
        </p:spPr>
        <p:txBody>
          <a:bodyPr>
            <a:noAutofit/>
          </a:bodyPr>
          <a:lstStyle/>
          <a:p>
            <a:r>
              <a:rPr lang="en-US" sz="2000" smtClean="0">
                <a:solidFill>
                  <a:schemeClr val="tx1"/>
                </a:solidFill>
              </a:rPr>
              <a:t>It's finally time to reconstruct the image from our raw data! We'll use NeuroDOT's </a:t>
            </a:r>
            <a:r>
              <a:rPr lang="en-US" sz="2000" smtClean="0">
                <a:solidFill>
                  <a:srgbClr val="00B050"/>
                </a:solidFill>
              </a:rPr>
              <a:t>reconstruct_img</a:t>
            </a:r>
            <a:r>
              <a:rPr lang="en-US" sz="2000" smtClean="0">
                <a:solidFill>
                  <a:schemeClr val="tx1"/>
                </a:solidFill>
              </a:rPr>
              <a:t> to do this: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hw1.cortex_mu_a1 </a:t>
            </a:r>
            <a:r>
              <a:rPr lang="en-US" sz="2000">
                <a:solidFill>
                  <a:srgbClr val="00B0F0"/>
                </a:solidFill>
              </a:rPr>
              <a:t>= </a:t>
            </a:r>
            <a:r>
              <a:rPr lang="en-US" sz="2000" smtClean="0">
                <a:solidFill>
                  <a:srgbClr val="00B0F0"/>
                </a:solidFill>
              </a:rPr>
              <a:t>reconstruct_img(hw1.badata(keep1, </a:t>
            </a:r>
            <a:r>
              <a:rPr lang="en-US" sz="2000">
                <a:solidFill>
                  <a:srgbClr val="00B0F0"/>
                </a:solidFill>
              </a:rPr>
              <a:t>:), </a:t>
            </a:r>
            <a:r>
              <a:rPr lang="en-US" sz="2000" smtClean="0">
                <a:solidFill>
                  <a:srgbClr val="00B0F0"/>
                </a:solidFill>
              </a:rPr>
              <a:t>hw1.siA1);</a:t>
            </a:r>
            <a:br>
              <a:rPr lang="en-US" sz="2000" smtClean="0">
                <a:solidFill>
                  <a:srgbClr val="00B0F0"/>
                </a:solidFill>
              </a:rPr>
            </a:br>
            <a:r>
              <a:rPr lang="en-US" sz="2000">
                <a:solidFill>
                  <a:srgbClr val="00B0F0"/>
                </a:solidFill>
              </a:rPr>
              <a:t>hw1.</a:t>
            </a:r>
            <a:r>
              <a:rPr lang="en-US" sz="2000" smtClean="0">
                <a:solidFill>
                  <a:srgbClr val="00B0F0"/>
                </a:solidFill>
              </a:rPr>
              <a:t>cortex_mu_a2 </a:t>
            </a:r>
            <a:r>
              <a:rPr lang="en-US" sz="2000">
                <a:solidFill>
                  <a:srgbClr val="00B0F0"/>
                </a:solidFill>
              </a:rPr>
              <a:t>= </a:t>
            </a:r>
            <a:r>
              <a:rPr lang="en-US" sz="2000" smtClean="0">
                <a:solidFill>
                  <a:srgbClr val="00B0F0"/>
                </a:solidFill>
              </a:rPr>
              <a:t>reconstruct_img(hw1.badata(keep2</a:t>
            </a:r>
            <a:r>
              <a:rPr lang="en-US" sz="2000">
                <a:solidFill>
                  <a:srgbClr val="00B0F0"/>
                </a:solidFill>
              </a:rPr>
              <a:t>, :), hw1.</a:t>
            </a:r>
            <a:r>
              <a:rPr lang="en-US" sz="2000" smtClean="0">
                <a:solidFill>
                  <a:srgbClr val="00B0F0"/>
                </a:solidFill>
              </a:rPr>
              <a:t>siA2);</a:t>
            </a:r>
            <a:endParaRPr lang="en-US" sz="2000">
              <a:solidFill>
                <a:schemeClr val="tx1"/>
              </a:solidFill>
            </a:endParaRPr>
          </a:p>
          <a:p>
            <a:endParaRPr lang="en-US" sz="2000" smtClean="0">
              <a:solidFill>
                <a:schemeClr val="tx1"/>
              </a:solidFill>
            </a:endParaRPr>
          </a:p>
          <a:p>
            <a:r>
              <a:rPr lang="en-US" sz="2000" smtClean="0">
                <a:solidFill>
                  <a:schemeClr val="tx1"/>
                </a:solidFill>
              </a:rPr>
              <a:t>With these two wavelengths reconstructed, let's take a look at the resultant images. First, we'll need to convert the images into a 3D space using dim and the NeuroDOT function </a:t>
            </a:r>
            <a:r>
              <a:rPr lang="en-US" sz="2000" smtClean="0">
                <a:solidFill>
                  <a:srgbClr val="00B050"/>
                </a:solidFill>
              </a:rPr>
              <a:t>Good_Vox2vol</a:t>
            </a:r>
            <a:r>
              <a:rPr lang="en-US" sz="2000" smtClean="0">
                <a:solidFill>
                  <a:schemeClr val="tx1"/>
                </a:solidFill>
              </a:rPr>
              <a:t>, and then we'll need to subtract the first four time points: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hw1.cortex_mu_a_vol1 </a:t>
            </a:r>
            <a:r>
              <a:rPr lang="en-US" sz="2000">
                <a:solidFill>
                  <a:srgbClr val="00B0F0"/>
                </a:solidFill>
              </a:rPr>
              <a:t>= </a:t>
            </a:r>
            <a:r>
              <a:rPr lang="en-US" sz="2000" smtClean="0">
                <a:solidFill>
                  <a:srgbClr val="00B0F0"/>
                </a:solidFill>
              </a:rPr>
              <a:t>Good_Vox2vol(hw1.cortex_mu_a1, </a:t>
            </a:r>
            <a:r>
              <a:rPr lang="en-US" sz="2000">
                <a:solidFill>
                  <a:srgbClr val="00B0F0"/>
                </a:solidFill>
              </a:rPr>
              <a:t>dim</a:t>
            </a:r>
            <a:r>
              <a:rPr lang="en-US" sz="2000" smtClean="0">
                <a:solidFill>
                  <a:srgbClr val="00B0F0"/>
                </a:solidFill>
              </a:rPr>
              <a:t>);</a:t>
            </a:r>
            <a:br>
              <a:rPr lang="en-US" sz="2000" smtClean="0">
                <a:solidFill>
                  <a:srgbClr val="00B0F0"/>
                </a:solidFill>
              </a:rPr>
            </a:br>
            <a:r>
              <a:rPr lang="en-US" sz="2000">
                <a:solidFill>
                  <a:srgbClr val="00B0F0"/>
                </a:solidFill>
              </a:rPr>
              <a:t>hw1.</a:t>
            </a:r>
            <a:r>
              <a:rPr lang="en-US" sz="2000" smtClean="0">
                <a:solidFill>
                  <a:srgbClr val="00B0F0"/>
                </a:solidFill>
              </a:rPr>
              <a:t>cortex_mu_a_vol2 </a:t>
            </a:r>
            <a:r>
              <a:rPr lang="en-US" sz="2000">
                <a:solidFill>
                  <a:srgbClr val="00B0F0"/>
                </a:solidFill>
              </a:rPr>
              <a:t>= </a:t>
            </a:r>
            <a:r>
              <a:rPr lang="en-US" sz="2000" smtClean="0">
                <a:solidFill>
                  <a:srgbClr val="00B0F0"/>
                </a:solidFill>
              </a:rPr>
              <a:t>Good_Vox2vol(</a:t>
            </a:r>
            <a:r>
              <a:rPr lang="en-US" sz="2000">
                <a:solidFill>
                  <a:srgbClr val="00B0F0"/>
                </a:solidFill>
              </a:rPr>
              <a:t>hw1.</a:t>
            </a:r>
            <a:r>
              <a:rPr lang="en-US" sz="2000" smtClean="0">
                <a:solidFill>
                  <a:srgbClr val="00B0F0"/>
                </a:solidFill>
              </a:rPr>
              <a:t>cortex_mu_a2</a:t>
            </a:r>
            <a:r>
              <a:rPr lang="en-US" sz="2000">
                <a:solidFill>
                  <a:srgbClr val="00B0F0"/>
                </a:solidFill>
              </a:rPr>
              <a:t>, dim);</a:t>
            </a:r>
            <a:br>
              <a:rPr lang="en-US" sz="2000">
                <a:solidFill>
                  <a:srgbClr val="00B0F0"/>
                </a:solidFill>
              </a:rPr>
            </a:br>
            <a:r>
              <a:rPr lang="en-US" sz="2000">
                <a:solidFill>
                  <a:srgbClr val="00B0F0"/>
                </a:solidFill>
              </a:rPr>
              <a:t/>
            </a:r>
            <a:br>
              <a:rPr lang="en-US" sz="2000">
                <a:solidFill>
                  <a:srgbClr val="00B0F0"/>
                </a:solidFill>
              </a:rPr>
            </a:br>
            <a:r>
              <a:rPr lang="en-US" sz="2000" smtClean="0">
                <a:solidFill>
                  <a:srgbClr val="00B0F0"/>
                </a:solidFill>
              </a:rPr>
              <a:t>hw1.cortex_mu_a_vol1 </a:t>
            </a:r>
            <a:r>
              <a:rPr lang="en-US" sz="2000">
                <a:solidFill>
                  <a:srgbClr val="00B0F0"/>
                </a:solidFill>
              </a:rPr>
              <a:t>= normalize2range_tts(hw1.cortex_mu_a_vol1, 1:4);</a:t>
            </a:r>
            <a:br>
              <a:rPr lang="en-US" sz="2000">
                <a:solidFill>
                  <a:srgbClr val="00B0F0"/>
                </a:solidFill>
              </a:rPr>
            </a:br>
            <a:r>
              <a:rPr lang="en-US" sz="2000" smtClean="0">
                <a:solidFill>
                  <a:srgbClr val="00B0F0"/>
                </a:solidFill>
              </a:rPr>
              <a:t>hw1.cortex_mu_a_vol2 </a:t>
            </a:r>
            <a:r>
              <a:rPr lang="en-US" sz="2000">
                <a:solidFill>
                  <a:srgbClr val="00B0F0"/>
                </a:solidFill>
              </a:rPr>
              <a:t>= </a:t>
            </a:r>
            <a:r>
              <a:rPr lang="en-US" sz="2000" smtClean="0">
                <a:solidFill>
                  <a:srgbClr val="00B0F0"/>
                </a:solidFill>
              </a:rPr>
              <a:t>normalize2range_tts(hw1.cortex_mu_a_vol2, </a:t>
            </a:r>
            <a:r>
              <a:rPr lang="en-US" sz="2000">
                <a:solidFill>
                  <a:srgbClr val="00B0F0"/>
                </a:solidFill>
              </a:rPr>
              <a:t>1:4);</a:t>
            </a:r>
          </a:p>
        </p:txBody>
      </p:sp>
    </p:spTree>
    <p:extLst>
      <p:ext uri="{BB962C8B-B14F-4D97-AF65-F5344CB8AC3E}">
        <p14:creationId xmlns:p14="http://schemas.microsoft.com/office/powerpoint/2010/main" val="18530467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Reconstruct Image Volume</a:t>
            </a:r>
          </a:p>
        </p:txBody>
      </p:sp>
      <p:sp>
        <p:nvSpPr>
          <p:cNvPr id="3" name="Content Placeholder 2"/>
          <p:cNvSpPr>
            <a:spLocks noGrp="1"/>
          </p:cNvSpPr>
          <p:nvPr>
            <p:ph sz="half" idx="1"/>
          </p:nvPr>
        </p:nvSpPr>
        <p:spPr>
          <a:xfrm>
            <a:off x="0" y="977900"/>
            <a:ext cx="12191999" cy="4223672"/>
          </a:xfrm>
        </p:spPr>
        <p:txBody>
          <a:bodyPr>
            <a:normAutofit/>
          </a:bodyPr>
          <a:lstStyle/>
          <a:p>
            <a:r>
              <a:rPr lang="en-US" sz="2000" smtClean="0">
                <a:solidFill>
                  <a:schemeClr val="tx1"/>
                </a:solidFill>
              </a:rPr>
              <a:t>Now, we can visualize these volumes using the NeuroDOT function </a:t>
            </a:r>
            <a:r>
              <a:rPr lang="en-US" sz="2000" smtClean="0">
                <a:solidFill>
                  <a:srgbClr val="00B050"/>
                </a:solidFill>
              </a:rPr>
              <a:t>PlotSlices</a:t>
            </a:r>
            <a:r>
              <a:rPr lang="en-US" sz="2000" smtClean="0">
                <a:solidFill>
                  <a:schemeClr val="tx1"/>
                </a:solidFill>
              </a:rPr>
              <a:t>, which creates an interactive, colormapped, 3-slice view of the reconstructed volume. Let's use </a:t>
            </a:r>
            <a:r>
              <a:rPr lang="en-US" sz="2000" smtClean="0">
                <a:solidFill>
                  <a:srgbClr val="00B050"/>
                </a:solidFill>
              </a:rPr>
              <a:t>t = 18 </a:t>
            </a:r>
            <a:r>
              <a:rPr lang="en-US" sz="2000" smtClean="0">
                <a:solidFill>
                  <a:schemeClr val="tx1"/>
                </a:solidFill>
              </a:rPr>
              <a:t>as our time point: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t18 = </a:t>
            </a:r>
            <a:r>
              <a:rPr lang="en-US" sz="2000">
                <a:solidFill>
                  <a:srgbClr val="00B0F0"/>
                </a:solidFill>
              </a:rPr>
              <a:t>hw1.cortex_mu_a_vol1(:, :, :, 18</a:t>
            </a:r>
            <a:r>
              <a:rPr lang="en-US" sz="2000" smtClean="0">
                <a:solidFill>
                  <a:srgbClr val="00B0F0"/>
                </a:solidFill>
              </a:rPr>
              <a:t>);</a:t>
            </a:r>
            <a:br>
              <a:rPr lang="en-US" sz="2000" smtClean="0">
                <a:solidFill>
                  <a:srgbClr val="00B0F0"/>
                </a:solidFill>
              </a:rPr>
            </a:br>
            <a:r>
              <a:rPr lang="en-US" sz="2000" smtClean="0">
                <a:solidFill>
                  <a:srgbClr val="00B0F0"/>
                </a:solidFill>
              </a:rPr>
              <a:t>PlotSlices(t18)</a:t>
            </a:r>
            <a:r>
              <a:rPr lang="en-US" sz="2000" smtClean="0">
                <a:solidFill>
                  <a:schemeClr val="tx1"/>
                </a:solidFill>
              </a:rPr>
              <a:t/>
            </a:r>
            <a:br>
              <a:rPr lang="en-US" sz="2000" smtClean="0">
                <a:solidFill>
                  <a:schemeClr val="tx1"/>
                </a:solidFill>
              </a:rPr>
            </a:br>
            <a:endParaRPr lang="en-US" sz="2000" smtClean="0">
              <a:solidFill>
                <a:schemeClr val="tx1"/>
              </a:solidFill>
            </a:endParaRPr>
          </a:p>
          <a:p>
            <a:r>
              <a:rPr lang="en-US" sz="2000" smtClean="0"/>
              <a:t>With </a:t>
            </a:r>
            <a:r>
              <a:rPr lang="en-US" sz="2000"/>
              <a:t>the interactive navigation, try clicking around in </a:t>
            </a:r>
            <a:r>
              <a:rPr lang="en-US" sz="2000">
                <a:solidFill>
                  <a:srgbClr val="00B050"/>
                </a:solidFill>
              </a:rPr>
              <a:t>PlotSlices </a:t>
            </a:r>
            <a:r>
              <a:rPr lang="en-US" sz="2000"/>
              <a:t>to explore the volume.</a:t>
            </a:r>
          </a:p>
          <a:p>
            <a:endParaRPr lang="en-US" sz="2000">
              <a:solidFill>
                <a:srgbClr val="00B0F0"/>
              </a:solidFill>
            </a:endParaRPr>
          </a:p>
        </p:txBody>
      </p:sp>
      <p:pic>
        <p:nvPicPr>
          <p:cNvPr id="5" name="Picture 4"/>
          <p:cNvPicPr>
            <a:picLocks noChangeAspect="1"/>
          </p:cNvPicPr>
          <p:nvPr/>
        </p:nvPicPr>
        <p:blipFill>
          <a:blip r:embed="rId2"/>
          <a:stretch>
            <a:fillRect/>
          </a:stretch>
        </p:blipFill>
        <p:spPr>
          <a:xfrm>
            <a:off x="1252538" y="3744247"/>
            <a:ext cx="9686925" cy="2914650"/>
          </a:xfrm>
          <a:prstGeom prst="rect">
            <a:avLst/>
          </a:prstGeom>
        </p:spPr>
      </p:pic>
    </p:spTree>
    <p:extLst>
      <p:ext uri="{BB962C8B-B14F-4D97-AF65-F5344CB8AC3E}">
        <p14:creationId xmlns:p14="http://schemas.microsoft.com/office/powerpoint/2010/main" val="1772817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A Note On PlotSlices</a:t>
            </a:r>
            <a:endParaRPr lang="en-US"/>
          </a:p>
        </p:txBody>
      </p:sp>
      <p:sp>
        <p:nvSpPr>
          <p:cNvPr id="3" name="Content Placeholder 2"/>
          <p:cNvSpPr>
            <a:spLocks noGrp="1"/>
          </p:cNvSpPr>
          <p:nvPr>
            <p:ph sz="half" idx="1"/>
          </p:nvPr>
        </p:nvSpPr>
        <p:spPr>
          <a:xfrm>
            <a:off x="677334" y="2160589"/>
            <a:ext cx="10587566" cy="3880772"/>
          </a:xfrm>
        </p:spPr>
        <p:txBody>
          <a:bodyPr>
            <a:normAutofit/>
          </a:bodyPr>
          <a:lstStyle/>
          <a:p>
            <a:r>
              <a:rPr lang="en-US" sz="2000" smtClean="0"/>
              <a:t>The general form of PlotSlices is:</a:t>
            </a:r>
            <a:br>
              <a:rPr lang="en-US" sz="2000" smtClean="0"/>
            </a:br>
            <a:r>
              <a:rPr lang="en-US" sz="2000" smtClean="0"/>
              <a:t/>
            </a:r>
            <a:br>
              <a:rPr lang="en-US" sz="2000" smtClean="0"/>
            </a:br>
            <a:r>
              <a:rPr lang="en-US" sz="2000" smtClean="0">
                <a:solidFill>
                  <a:srgbClr val="00B050"/>
                </a:solidFill>
              </a:rPr>
              <a:t>PlotSlices(underlay, infoVol, params, overlay)</a:t>
            </a:r>
            <a:r>
              <a:rPr lang="en-US" sz="2000" smtClean="0"/>
              <a:t/>
            </a:r>
            <a:br>
              <a:rPr lang="en-US" sz="2000" smtClean="0"/>
            </a:br>
            <a:endParaRPr lang="en-US" sz="2000" smtClean="0"/>
          </a:p>
          <a:p>
            <a:r>
              <a:rPr lang="en-US" sz="2000" smtClean="0"/>
              <a:t>To look at an activity volume alone, use </a:t>
            </a:r>
            <a:r>
              <a:rPr lang="en-US" sz="2000" smtClean="0">
                <a:solidFill>
                  <a:srgbClr val="00B050"/>
                </a:solidFill>
              </a:rPr>
              <a:t>underlay</a:t>
            </a:r>
            <a:r>
              <a:rPr lang="en-US" sz="2000" smtClean="0"/>
              <a:t>. To view two volumes overlain together, the activity volume goes in </a:t>
            </a:r>
            <a:r>
              <a:rPr lang="en-US" sz="2000" smtClean="0">
                <a:solidFill>
                  <a:srgbClr val="00B050"/>
                </a:solidFill>
              </a:rPr>
              <a:t>overlay</a:t>
            </a:r>
            <a:r>
              <a:rPr lang="en-US" sz="2000" smtClean="0"/>
              <a:t>, and the background (such as an atlas) goes in </a:t>
            </a:r>
            <a:r>
              <a:rPr lang="en-US" sz="2000" smtClean="0">
                <a:solidFill>
                  <a:srgbClr val="00B050"/>
                </a:solidFill>
              </a:rPr>
              <a:t>underlay</a:t>
            </a:r>
            <a:r>
              <a:rPr lang="en-US" sz="2000" smtClean="0"/>
              <a:t>.</a:t>
            </a:r>
            <a:br>
              <a:rPr lang="en-US" sz="2000" smtClean="0"/>
            </a:br>
            <a:endParaRPr lang="en-US" sz="2000"/>
          </a:p>
          <a:p>
            <a:r>
              <a:rPr lang="en-US" sz="2000"/>
              <a:t>See the User Manual for more on how to use </a:t>
            </a:r>
            <a:r>
              <a:rPr lang="en-US" sz="2000">
                <a:solidFill>
                  <a:srgbClr val="00B050"/>
                </a:solidFill>
              </a:rPr>
              <a:t>params </a:t>
            </a:r>
            <a:r>
              <a:rPr lang="en-US" sz="2000"/>
              <a:t>in </a:t>
            </a:r>
            <a:r>
              <a:rPr lang="en-US" sz="2000">
                <a:solidFill>
                  <a:srgbClr val="00B050"/>
                </a:solidFill>
              </a:rPr>
              <a:t>PlotSlices</a:t>
            </a:r>
            <a:r>
              <a:rPr lang="en-US" sz="2000"/>
              <a:t>.</a:t>
            </a:r>
          </a:p>
          <a:p>
            <a:endParaRPr lang="en-US" sz="2000" smtClean="0"/>
          </a:p>
        </p:txBody>
      </p:sp>
    </p:spTree>
    <p:extLst>
      <p:ext uri="{BB962C8B-B14F-4D97-AF65-F5344CB8AC3E}">
        <p14:creationId xmlns:p14="http://schemas.microsoft.com/office/powerpoint/2010/main" val="34170766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Reconstruct Image Volume</a:t>
            </a:r>
          </a:p>
        </p:txBody>
      </p:sp>
      <p:sp>
        <p:nvSpPr>
          <p:cNvPr id="3" name="Content Placeholder 2"/>
          <p:cNvSpPr>
            <a:spLocks noGrp="1"/>
          </p:cNvSpPr>
          <p:nvPr>
            <p:ph idx="1"/>
          </p:nvPr>
        </p:nvSpPr>
        <p:spPr>
          <a:xfrm>
            <a:off x="0" y="979489"/>
            <a:ext cx="10820400" cy="3880773"/>
          </a:xfrm>
        </p:spPr>
        <p:txBody>
          <a:bodyPr>
            <a:normAutofit/>
          </a:bodyPr>
          <a:lstStyle/>
          <a:p>
            <a:r>
              <a:rPr lang="en-US" sz="2000" smtClean="0"/>
              <a:t>These volumes will be easier to contextualize if we use an atlas as a background. If you are unfamiliar with this concept, please refer to the Atlases appendix.</a:t>
            </a:r>
            <a:br>
              <a:rPr lang="en-US" sz="2000" smtClean="0"/>
            </a:br>
            <a:endParaRPr lang="en-US" sz="2000" smtClean="0"/>
          </a:p>
          <a:p>
            <a:r>
              <a:rPr lang="en-US" sz="2000" smtClean="0"/>
              <a:t>Let's load and visualize one of our several pre-prepared atlases:</a:t>
            </a:r>
            <a:br>
              <a:rPr lang="en-US" sz="2000" smtClean="0"/>
            </a:br>
            <a:r>
              <a:rPr lang="en-US" sz="2000" smtClean="0"/>
              <a:t/>
            </a:r>
            <a:br>
              <a:rPr lang="en-US" sz="2000" smtClean="0"/>
            </a:br>
            <a:r>
              <a:rPr lang="en-US" sz="2000" smtClean="0">
                <a:solidFill>
                  <a:srgbClr val="00B0F0"/>
                </a:solidFill>
              </a:rPr>
              <a:t>load('Atlas_MNI152nl_T1_on_111.mat')</a:t>
            </a:r>
            <a:br>
              <a:rPr lang="en-US" sz="2000" smtClean="0">
                <a:solidFill>
                  <a:srgbClr val="00B0F0"/>
                </a:solidFill>
              </a:rPr>
            </a:br>
            <a:r>
              <a:rPr lang="en-US" sz="2000" smtClean="0">
                <a:solidFill>
                  <a:srgbClr val="00B0F0"/>
                </a:solidFill>
              </a:rPr>
              <a:t>PlotSlices(atlas, [], [], t18)</a:t>
            </a:r>
          </a:p>
        </p:txBody>
      </p:sp>
      <p:pic>
        <p:nvPicPr>
          <p:cNvPr id="4" name="Picture 3"/>
          <p:cNvPicPr>
            <a:picLocks noChangeAspect="1"/>
          </p:cNvPicPr>
          <p:nvPr/>
        </p:nvPicPr>
        <p:blipFill>
          <a:blip r:embed="rId2"/>
          <a:stretch>
            <a:fillRect/>
          </a:stretch>
        </p:blipFill>
        <p:spPr>
          <a:xfrm>
            <a:off x="1243013" y="3644900"/>
            <a:ext cx="9705975" cy="2895600"/>
          </a:xfrm>
          <a:prstGeom prst="rect">
            <a:avLst/>
          </a:prstGeom>
        </p:spPr>
      </p:pic>
    </p:spTree>
    <p:extLst>
      <p:ext uri="{BB962C8B-B14F-4D97-AF65-F5344CB8AC3E}">
        <p14:creationId xmlns:p14="http://schemas.microsoft.com/office/powerpoint/2010/main" val="23338800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Reconstruct Image Volume</a:t>
            </a:r>
          </a:p>
        </p:txBody>
      </p:sp>
      <p:sp>
        <p:nvSpPr>
          <p:cNvPr id="3" name="Content Placeholder 2"/>
          <p:cNvSpPr>
            <a:spLocks noGrp="1"/>
          </p:cNvSpPr>
          <p:nvPr>
            <p:ph sz="half" idx="1"/>
          </p:nvPr>
        </p:nvSpPr>
        <p:spPr>
          <a:xfrm>
            <a:off x="0" y="1320800"/>
            <a:ext cx="5004152" cy="5219700"/>
          </a:xfrm>
        </p:spPr>
        <p:txBody>
          <a:bodyPr>
            <a:noAutofit/>
          </a:bodyPr>
          <a:lstStyle/>
          <a:p>
            <a:r>
              <a:rPr lang="en-US" sz="2000" smtClean="0">
                <a:solidFill>
                  <a:schemeClr val="tx1"/>
                </a:solidFill>
              </a:rPr>
              <a:t>Since this is a Hearing Words paradigm, let's try to find a region of activation in the right superior temporal gyrus (STG for short).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The bottom plot has been navigated to this region.</a:t>
            </a:r>
            <a:br>
              <a:rPr lang="en-US" sz="2000" smtClean="0">
                <a:solidFill>
                  <a:schemeClr val="tx1"/>
                </a:solidFill>
              </a:rPr>
            </a:br>
            <a:endParaRPr lang="en-US" sz="2000">
              <a:solidFill>
                <a:schemeClr val="tx1"/>
              </a:solidFill>
            </a:endParaRPr>
          </a:p>
          <a:p>
            <a:r>
              <a:rPr lang="en-US" sz="2000" smtClean="0">
                <a:solidFill>
                  <a:schemeClr val="tx1"/>
                </a:solidFill>
              </a:rPr>
              <a:t>This is easier with an anatomical underlay to aid navigation </a:t>
            </a:r>
            <a:r>
              <a:rPr lang="en-US" sz="2000">
                <a:solidFill>
                  <a:schemeClr val="tx1"/>
                </a:solidFill>
              </a:rPr>
              <a:t>now!</a:t>
            </a:r>
            <a:br>
              <a:rPr lang="en-US" sz="2000">
                <a:solidFill>
                  <a:schemeClr val="tx1"/>
                </a:solidFill>
              </a:rPr>
            </a:br>
            <a:endParaRPr lang="en-US" sz="2000" smtClean="0">
              <a:solidFill>
                <a:schemeClr val="tx1"/>
              </a:solidFill>
            </a:endParaRPr>
          </a:p>
          <a:p>
            <a:r>
              <a:rPr lang="en-US" sz="2000" smtClean="0">
                <a:solidFill>
                  <a:schemeClr val="tx1"/>
                </a:solidFill>
              </a:rPr>
              <a:t>From </a:t>
            </a:r>
            <a:r>
              <a:rPr lang="en-US" sz="2000">
                <a:solidFill>
                  <a:schemeClr val="tx1"/>
                </a:solidFill>
              </a:rPr>
              <a:t>now on, we'll navigate directly to these areas using </a:t>
            </a:r>
            <a:r>
              <a:rPr lang="en-US" sz="2000">
                <a:solidFill>
                  <a:srgbClr val="00B050"/>
                </a:solidFill>
              </a:rPr>
              <a:t>params</a:t>
            </a:r>
            <a:r>
              <a:rPr lang="en-US" sz="2000">
                <a:solidFill>
                  <a:schemeClr val="tx1"/>
                </a:solidFill>
              </a:rPr>
              <a:t>:</a:t>
            </a:r>
            <a:br>
              <a:rPr lang="en-US" sz="2000">
                <a:solidFill>
                  <a:schemeClr val="tx1"/>
                </a:solidFill>
              </a:rPr>
            </a:br>
            <a:r>
              <a:rPr lang="en-US" sz="2000">
                <a:solidFill>
                  <a:schemeClr val="tx1"/>
                </a:solidFill>
              </a:rPr>
              <a:t/>
            </a:r>
            <a:br>
              <a:rPr lang="en-US" sz="2000">
                <a:solidFill>
                  <a:schemeClr val="tx1"/>
                </a:solidFill>
              </a:rPr>
            </a:br>
            <a:r>
              <a:rPr lang="en-US" sz="2000">
                <a:solidFill>
                  <a:srgbClr val="00B0F0"/>
                </a:solidFill>
              </a:rPr>
              <a:t>params.slices = [</a:t>
            </a:r>
            <a:r>
              <a:rPr lang="en-US" sz="2000" smtClean="0">
                <a:solidFill>
                  <a:srgbClr val="00B0F0"/>
                </a:solidFill>
              </a:rPr>
              <a:t>11, </a:t>
            </a:r>
            <a:r>
              <a:rPr lang="en-US" sz="2000">
                <a:solidFill>
                  <a:srgbClr val="00B0F0"/>
                </a:solidFill>
              </a:rPr>
              <a:t>60, 31];</a:t>
            </a:r>
          </a:p>
          <a:p>
            <a:endParaRPr lang="en-US" sz="2000" smtClean="0">
              <a:solidFill>
                <a:schemeClr val="tx1"/>
              </a:solidFill>
            </a:endParaRPr>
          </a:p>
        </p:txBody>
      </p:sp>
      <p:pic>
        <p:nvPicPr>
          <p:cNvPr id="4" name="Picture 3"/>
          <p:cNvPicPr>
            <a:picLocks noChangeAspect="1"/>
          </p:cNvPicPr>
          <p:nvPr/>
        </p:nvPicPr>
        <p:blipFill>
          <a:blip r:embed="rId2"/>
          <a:stretch>
            <a:fillRect/>
          </a:stretch>
        </p:blipFill>
        <p:spPr>
          <a:xfrm>
            <a:off x="5004152" y="1320800"/>
            <a:ext cx="6930684" cy="2067643"/>
          </a:xfrm>
          <a:prstGeom prst="rect">
            <a:avLst/>
          </a:prstGeom>
        </p:spPr>
      </p:pic>
      <p:pic>
        <p:nvPicPr>
          <p:cNvPr id="6" name="Picture 5"/>
          <p:cNvPicPr>
            <a:picLocks noChangeAspect="1"/>
          </p:cNvPicPr>
          <p:nvPr/>
        </p:nvPicPr>
        <p:blipFill>
          <a:blip r:embed="rId3"/>
          <a:stretch>
            <a:fillRect/>
          </a:stretch>
        </p:blipFill>
        <p:spPr>
          <a:xfrm>
            <a:off x="5004152" y="3530959"/>
            <a:ext cx="6930684" cy="2045231"/>
          </a:xfrm>
          <a:prstGeom prst="rect">
            <a:avLst/>
          </a:prstGeom>
        </p:spPr>
      </p:pic>
    </p:spTree>
    <p:extLst>
      <p:ext uri="{BB962C8B-B14F-4D97-AF65-F5344CB8AC3E}">
        <p14:creationId xmlns:p14="http://schemas.microsoft.com/office/powerpoint/2010/main" val="2145845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Reconstruct Image Volume</a:t>
            </a:r>
          </a:p>
        </p:txBody>
      </p:sp>
      <p:sp>
        <p:nvSpPr>
          <p:cNvPr id="3" name="Content Placeholder 2"/>
          <p:cNvSpPr>
            <a:spLocks noGrp="1"/>
          </p:cNvSpPr>
          <p:nvPr>
            <p:ph sz="half" idx="1"/>
          </p:nvPr>
        </p:nvSpPr>
        <p:spPr>
          <a:xfrm>
            <a:off x="1" y="977901"/>
            <a:ext cx="12191999" cy="5618842"/>
          </a:xfrm>
        </p:spPr>
        <p:txBody>
          <a:bodyPr>
            <a:noAutofit/>
          </a:bodyPr>
          <a:lstStyle/>
          <a:p>
            <a:r>
              <a:rPr lang="en-US" sz="2000"/>
              <a:t>It was difficult to find </a:t>
            </a:r>
            <a:r>
              <a:rPr lang="en-US" sz="2000" smtClean="0"/>
              <a:t>activations </a:t>
            </a:r>
            <a:r>
              <a:rPr lang="en-US" sz="2000"/>
              <a:t>in the STG, mainly because the </a:t>
            </a:r>
            <a:r>
              <a:rPr lang="en-US" sz="2000">
                <a:solidFill>
                  <a:srgbClr val="00B050"/>
                </a:solidFill>
              </a:rPr>
              <a:t>WL1</a:t>
            </a:r>
            <a:r>
              <a:rPr lang="en-US" sz="2000"/>
              <a:t> signal was weak. Let's also take a look at the image we reconstructed from </a:t>
            </a:r>
            <a:r>
              <a:rPr lang="en-US" sz="2000" smtClean="0">
                <a:solidFill>
                  <a:srgbClr val="00B050"/>
                </a:solidFill>
              </a:rPr>
              <a:t>WL2</a:t>
            </a:r>
            <a:r>
              <a:rPr lang="en-US" sz="2000" smtClean="0"/>
              <a:t>, and navigate to the STG:</a:t>
            </a:r>
            <a:br>
              <a:rPr lang="en-US" sz="2000" smtClean="0"/>
            </a:br>
            <a:r>
              <a:rPr lang="en-US" sz="2000" smtClean="0"/>
              <a:t/>
            </a:r>
            <a:br>
              <a:rPr lang="en-US" sz="2000" smtClean="0"/>
            </a:br>
            <a:r>
              <a:rPr lang="en-US" sz="2000" smtClean="0">
                <a:solidFill>
                  <a:srgbClr val="00B0F0"/>
                </a:solidFill>
              </a:rPr>
              <a:t>t18 = hw1.cortex_mu_a_vol2(:, </a:t>
            </a:r>
            <a:r>
              <a:rPr lang="en-US" sz="2000">
                <a:solidFill>
                  <a:srgbClr val="00B0F0"/>
                </a:solidFill>
              </a:rPr>
              <a:t>:, :, 18</a:t>
            </a:r>
            <a:r>
              <a:rPr lang="en-US" sz="2000" smtClean="0">
                <a:solidFill>
                  <a:srgbClr val="00B0F0"/>
                </a:solidFill>
              </a:rPr>
              <a:t>); PlotSlices(atlas</a:t>
            </a:r>
            <a:r>
              <a:rPr lang="en-US" sz="2000">
                <a:solidFill>
                  <a:srgbClr val="00B0F0"/>
                </a:solidFill>
              </a:rPr>
              <a:t>, [], </a:t>
            </a:r>
            <a:r>
              <a:rPr lang="en-US" sz="2000" smtClean="0">
                <a:solidFill>
                  <a:srgbClr val="00B0F0"/>
                </a:solidFill>
              </a:rPr>
              <a:t>params, t18)</a:t>
            </a:r>
            <a:br>
              <a:rPr lang="en-US" sz="2000" smtClean="0">
                <a:solidFill>
                  <a:srgbClr val="00B0F0"/>
                </a:solidFill>
              </a:rPr>
            </a:br>
            <a:endParaRPr lang="en-US" sz="2000">
              <a:solidFill>
                <a:srgbClr val="00B0F0"/>
              </a:solidFill>
            </a:endParaRPr>
          </a:p>
          <a:p>
            <a:r>
              <a:rPr lang="en-US" sz="2000" smtClean="0">
                <a:solidFill>
                  <a:schemeClr val="tx1"/>
                </a:solidFill>
              </a:rPr>
              <a:t>Note: Per the sensitivity profile on Slide 6, some activations may appear slightly superficial to the tissues they occur in. Also remember, </a:t>
            </a:r>
            <a:r>
              <a:rPr lang="en-US" sz="2000" smtClean="0">
                <a:solidFill>
                  <a:srgbClr val="00B050"/>
                </a:solidFill>
              </a:rPr>
              <a:t>hw1.cortex_mu_a2</a:t>
            </a:r>
            <a:r>
              <a:rPr lang="en-US" sz="2000" smtClean="0">
                <a:solidFill>
                  <a:srgbClr val="00B0F0"/>
                </a:solidFill>
              </a:rPr>
              <a:t> </a:t>
            </a:r>
            <a:r>
              <a:rPr lang="en-US" sz="2000">
                <a:solidFill>
                  <a:schemeClr val="tx1"/>
                </a:solidFill>
              </a:rPr>
              <a:t>are absorption values, not actual activations</a:t>
            </a:r>
            <a:r>
              <a:rPr lang="en-US" sz="2000" smtClean="0">
                <a:solidFill>
                  <a:schemeClr val="tx1"/>
                </a:solidFill>
              </a:rPr>
              <a:t>.</a:t>
            </a:r>
            <a:endParaRPr lang="en-US" sz="2000">
              <a:solidFill>
                <a:schemeClr val="tx1"/>
              </a:solidFill>
            </a:endParaRPr>
          </a:p>
        </p:txBody>
      </p:sp>
      <p:pic>
        <p:nvPicPr>
          <p:cNvPr id="4" name="Picture 3"/>
          <p:cNvPicPr>
            <a:picLocks noChangeAspect="1"/>
          </p:cNvPicPr>
          <p:nvPr/>
        </p:nvPicPr>
        <p:blipFill>
          <a:blip r:embed="rId2"/>
          <a:stretch>
            <a:fillRect/>
          </a:stretch>
        </p:blipFill>
        <p:spPr>
          <a:xfrm>
            <a:off x="1243013" y="3701143"/>
            <a:ext cx="9705975" cy="2895600"/>
          </a:xfrm>
          <a:prstGeom prst="rect">
            <a:avLst/>
          </a:prstGeom>
        </p:spPr>
      </p:pic>
    </p:spTree>
    <p:extLst>
      <p:ext uri="{BB962C8B-B14F-4D97-AF65-F5344CB8AC3E}">
        <p14:creationId xmlns:p14="http://schemas.microsoft.com/office/powerpoint/2010/main" val="132903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509164" cy="1320800"/>
          </a:xfrm>
        </p:spPr>
        <p:txBody>
          <a:bodyPr/>
          <a:lstStyle/>
          <a:p>
            <a:r>
              <a:rPr lang="en-US"/>
              <a:t>Reconstruct Image Volume</a:t>
            </a:r>
          </a:p>
        </p:txBody>
      </p:sp>
      <p:sp>
        <p:nvSpPr>
          <p:cNvPr id="3" name="Content Placeholder 2"/>
          <p:cNvSpPr>
            <a:spLocks noGrp="1"/>
          </p:cNvSpPr>
          <p:nvPr>
            <p:ph sz="half" idx="1"/>
          </p:nvPr>
        </p:nvSpPr>
        <p:spPr>
          <a:xfrm>
            <a:off x="0" y="1094262"/>
            <a:ext cx="12192000" cy="3880772"/>
          </a:xfrm>
        </p:spPr>
        <p:txBody>
          <a:bodyPr>
            <a:normAutofit/>
          </a:bodyPr>
          <a:lstStyle/>
          <a:p>
            <a:r>
              <a:rPr lang="en-US" sz="2000" smtClean="0">
                <a:solidFill>
                  <a:schemeClr val="tx1"/>
                </a:solidFill>
              </a:rPr>
              <a:t>Let's try averaging </a:t>
            </a:r>
            <a:r>
              <a:rPr lang="en-US" sz="2000" smtClean="0">
                <a:solidFill>
                  <a:srgbClr val="00B050"/>
                </a:solidFill>
              </a:rPr>
              <a:t>t = 13:21 </a:t>
            </a:r>
            <a:r>
              <a:rPr lang="en-US" sz="2000" smtClean="0">
                <a:solidFill>
                  <a:schemeClr val="tx1"/>
                </a:solidFill>
              </a:rPr>
              <a:t>for </a:t>
            </a:r>
            <a:r>
              <a:rPr lang="en-US" sz="2000" smtClean="0">
                <a:solidFill>
                  <a:srgbClr val="00B050"/>
                </a:solidFill>
              </a:rPr>
              <a:t>WL2</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t13_21 = mean(hw1.cortex_mu_a_vol2</a:t>
            </a:r>
            <a:r>
              <a:rPr lang="en-US" sz="2000">
                <a:solidFill>
                  <a:srgbClr val="00B0F0"/>
                </a:solidFill>
              </a:rPr>
              <a:t>(:, :, :, </a:t>
            </a:r>
            <a:r>
              <a:rPr lang="en-US" sz="2000" smtClean="0">
                <a:solidFill>
                  <a:srgbClr val="00B0F0"/>
                </a:solidFill>
              </a:rPr>
              <a:t>13:21), 4);</a:t>
            </a:r>
            <a:br>
              <a:rPr lang="en-US" sz="2000" smtClean="0">
                <a:solidFill>
                  <a:srgbClr val="00B0F0"/>
                </a:solidFill>
              </a:rPr>
            </a:br>
            <a:r>
              <a:rPr lang="en-US" sz="2000" smtClean="0">
                <a:solidFill>
                  <a:srgbClr val="00B0F0"/>
                </a:solidFill>
              </a:rPr>
              <a:t>PlotSlices(atlas</a:t>
            </a:r>
            <a:r>
              <a:rPr lang="en-US" sz="2000">
                <a:solidFill>
                  <a:srgbClr val="00B0F0"/>
                </a:solidFill>
              </a:rPr>
              <a:t>, [], params, </a:t>
            </a:r>
            <a:r>
              <a:rPr lang="en-US" sz="2000" smtClean="0">
                <a:solidFill>
                  <a:srgbClr val="00B0F0"/>
                </a:solidFill>
              </a:rPr>
              <a:t>t13_21)</a:t>
            </a:r>
            <a:r>
              <a:rPr lang="en-US" sz="2000" smtClean="0">
                <a:solidFill>
                  <a:schemeClr val="tx1"/>
                </a:solidFill>
              </a:rPr>
              <a:t/>
            </a:r>
            <a:br>
              <a:rPr lang="en-US" sz="2000" smtClean="0">
                <a:solidFill>
                  <a:schemeClr val="tx1"/>
                </a:solidFill>
              </a:rPr>
            </a:br>
            <a:endParaRPr lang="en-US" sz="2000">
              <a:solidFill>
                <a:schemeClr val="tx1"/>
              </a:solidFill>
            </a:endParaRPr>
          </a:p>
          <a:p>
            <a:r>
              <a:rPr lang="en-US" sz="2000" smtClean="0">
                <a:solidFill>
                  <a:schemeClr val="tx1"/>
                </a:solidFill>
              </a:rPr>
              <a:t>The averaging appears to have helped (1) filter out many of the spurious activations distal to the STG, and (2) increased the size and strength of the activations proximal to the STG.</a:t>
            </a:r>
          </a:p>
          <a:p>
            <a:endParaRPr lang="en-US" sz="2000">
              <a:solidFill>
                <a:schemeClr val="tx1"/>
              </a:solidFill>
            </a:endParaRPr>
          </a:p>
        </p:txBody>
      </p:sp>
      <p:pic>
        <p:nvPicPr>
          <p:cNvPr id="5" name="Picture 4"/>
          <p:cNvPicPr>
            <a:picLocks noChangeAspect="1"/>
          </p:cNvPicPr>
          <p:nvPr/>
        </p:nvPicPr>
        <p:blipFill>
          <a:blip r:embed="rId2"/>
          <a:stretch>
            <a:fillRect/>
          </a:stretch>
        </p:blipFill>
        <p:spPr>
          <a:xfrm>
            <a:off x="1228725" y="3762375"/>
            <a:ext cx="9734550" cy="2914650"/>
          </a:xfrm>
          <a:prstGeom prst="rect">
            <a:avLst/>
          </a:prstGeom>
        </p:spPr>
      </p:pic>
    </p:spTree>
    <p:extLst>
      <p:ext uri="{BB962C8B-B14F-4D97-AF65-F5344CB8AC3E}">
        <p14:creationId xmlns:p14="http://schemas.microsoft.com/office/powerpoint/2010/main" val="25170834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509164" cy="1320800"/>
          </a:xfrm>
        </p:spPr>
        <p:txBody>
          <a:bodyPr/>
          <a:lstStyle/>
          <a:p>
            <a:r>
              <a:rPr lang="en-US"/>
              <a:t>Reconstruct Image Volume</a:t>
            </a:r>
          </a:p>
        </p:txBody>
      </p:sp>
      <p:sp>
        <p:nvSpPr>
          <p:cNvPr id="3" name="Content Placeholder 2"/>
          <p:cNvSpPr>
            <a:spLocks noGrp="1"/>
          </p:cNvSpPr>
          <p:nvPr>
            <p:ph sz="half" idx="1"/>
          </p:nvPr>
        </p:nvSpPr>
        <p:spPr>
          <a:xfrm>
            <a:off x="219406" y="883280"/>
            <a:ext cx="11236720" cy="3880772"/>
          </a:xfrm>
        </p:spPr>
        <p:txBody>
          <a:bodyPr>
            <a:normAutofit/>
          </a:bodyPr>
          <a:lstStyle/>
          <a:p>
            <a:r>
              <a:rPr lang="en-US" sz="2000" smtClean="0">
                <a:solidFill>
                  <a:schemeClr val="tx1"/>
                </a:solidFill>
              </a:rPr>
              <a:t>Let's go back and average </a:t>
            </a:r>
            <a:r>
              <a:rPr lang="en-US" sz="2000" smtClean="0">
                <a:solidFill>
                  <a:srgbClr val="00B050"/>
                </a:solidFill>
              </a:rPr>
              <a:t>WL1</a:t>
            </a:r>
            <a:r>
              <a:rPr lang="en-US" sz="2000" smtClean="0">
                <a:solidFill>
                  <a:schemeClr val="tx1"/>
                </a:solidFill>
              </a:rPr>
              <a:t> as well:</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t13_21 = mean(hw1.cortex_mu_a_vol1(:, :, :, 13:21), 4);</a:t>
            </a:r>
            <a:br>
              <a:rPr lang="en-US" sz="2000" smtClean="0">
                <a:solidFill>
                  <a:srgbClr val="00B0F0"/>
                </a:solidFill>
              </a:rPr>
            </a:br>
            <a:r>
              <a:rPr lang="en-US" sz="2000" smtClean="0">
                <a:solidFill>
                  <a:srgbClr val="00B0F0"/>
                </a:solidFill>
              </a:rPr>
              <a:t>PlotSlices(atlas, [], params, t13_21)</a:t>
            </a:r>
            <a:br>
              <a:rPr lang="en-US" sz="2000" smtClean="0">
                <a:solidFill>
                  <a:srgbClr val="00B0F0"/>
                </a:solidFill>
              </a:rPr>
            </a:br>
            <a:endParaRPr lang="en-US" sz="2000" smtClean="0">
              <a:solidFill>
                <a:srgbClr val="00B0F0"/>
              </a:solidFill>
            </a:endParaRPr>
          </a:p>
          <a:p>
            <a:r>
              <a:rPr lang="en-US" sz="2000" smtClean="0"/>
              <a:t>The activations are clearer now.</a:t>
            </a:r>
            <a:endParaRPr lang="en-US" sz="2000">
              <a:solidFill>
                <a:srgbClr val="00B0F0"/>
              </a:solidFill>
            </a:endParaRPr>
          </a:p>
        </p:txBody>
      </p:sp>
      <p:pic>
        <p:nvPicPr>
          <p:cNvPr id="4" name="Picture 3"/>
          <p:cNvPicPr>
            <a:picLocks noChangeAspect="1"/>
          </p:cNvPicPr>
          <p:nvPr/>
        </p:nvPicPr>
        <p:blipFill>
          <a:blip r:embed="rId2"/>
          <a:stretch>
            <a:fillRect/>
          </a:stretch>
        </p:blipFill>
        <p:spPr>
          <a:xfrm>
            <a:off x="1195388" y="3482975"/>
            <a:ext cx="9801225" cy="2914650"/>
          </a:xfrm>
          <a:prstGeom prst="rect">
            <a:avLst/>
          </a:prstGeom>
        </p:spPr>
      </p:pic>
    </p:spTree>
    <p:extLst>
      <p:ext uri="{BB962C8B-B14F-4D97-AF65-F5344CB8AC3E}">
        <p14:creationId xmlns:p14="http://schemas.microsoft.com/office/powerpoint/2010/main" val="126976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S-D Measurements</a:t>
            </a:r>
            <a:endParaRPr lang="en-US"/>
          </a:p>
        </p:txBody>
      </p:sp>
      <p:grpSp>
        <p:nvGrpSpPr>
          <p:cNvPr id="20" name="Group 19"/>
          <p:cNvGrpSpPr/>
          <p:nvPr/>
        </p:nvGrpSpPr>
        <p:grpSpPr>
          <a:xfrm>
            <a:off x="4583847" y="1320800"/>
            <a:ext cx="3024306" cy="5226849"/>
            <a:chOff x="3822040" y="529221"/>
            <a:chExt cx="3024306" cy="5226849"/>
          </a:xfrm>
        </p:grpSpPr>
        <p:sp>
          <p:nvSpPr>
            <p:cNvPr id="21" name="Rounded Rectangle 20"/>
            <p:cNvSpPr/>
            <p:nvPr/>
          </p:nvSpPr>
          <p:spPr>
            <a:xfrm>
              <a:off x="3822040" y="1013958"/>
              <a:ext cx="3024305" cy="42809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22" name="TextBox 45"/>
            <p:cNvSpPr txBox="1"/>
            <p:nvPr/>
          </p:nvSpPr>
          <p:spPr>
            <a:xfrm>
              <a:off x="3822041" y="529221"/>
              <a:ext cx="3024305"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S-D Measurements</a:t>
              </a:r>
            </a:p>
          </p:txBody>
        </p:sp>
        <p:sp>
          <p:nvSpPr>
            <p:cNvPr id="23" name="TextBox 49"/>
            <p:cNvSpPr txBox="1"/>
            <p:nvPr/>
          </p:nvSpPr>
          <p:spPr>
            <a:xfrm>
              <a:off x="4067965" y="170014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Detect Noisy Channels</a:t>
              </a:r>
              <a:endParaRPr lang="en-US" sz="1400"/>
            </a:p>
          </p:txBody>
        </p:sp>
        <p:sp>
          <p:nvSpPr>
            <p:cNvPr id="24" name="TextBox 51"/>
            <p:cNvSpPr txBox="1"/>
            <p:nvPr/>
          </p:nvSpPr>
          <p:spPr>
            <a:xfrm>
              <a:off x="4067968" y="276555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High Pass Filter</a:t>
              </a:r>
            </a:p>
          </p:txBody>
        </p:sp>
        <p:sp>
          <p:nvSpPr>
            <p:cNvPr id="25" name="TextBox 52"/>
            <p:cNvSpPr txBox="1"/>
            <p:nvPr/>
          </p:nvSpPr>
          <p:spPr>
            <a:xfrm>
              <a:off x="4067965" y="2228343"/>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Linear Detrending</a:t>
              </a:r>
              <a:endParaRPr lang="en-US" sz="1400"/>
            </a:p>
          </p:txBody>
        </p:sp>
        <p:sp>
          <p:nvSpPr>
            <p:cNvPr id="26" name="TextBox 53"/>
            <p:cNvSpPr txBox="1"/>
            <p:nvPr/>
          </p:nvSpPr>
          <p:spPr>
            <a:xfrm>
              <a:off x="4067968" y="3297931"/>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1</a:t>
              </a:r>
            </a:p>
          </p:txBody>
        </p:sp>
        <p:sp>
          <p:nvSpPr>
            <p:cNvPr id="27" name="TextBox 44"/>
            <p:cNvSpPr txBox="1"/>
            <p:nvPr/>
          </p:nvSpPr>
          <p:spPr>
            <a:xfrm>
              <a:off x="4067968" y="383031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Superficial Signal Regression</a:t>
              </a:r>
            </a:p>
          </p:txBody>
        </p:sp>
        <p:sp>
          <p:nvSpPr>
            <p:cNvPr id="28" name="TextBox 49"/>
            <p:cNvSpPr txBox="1"/>
            <p:nvPr/>
          </p:nvSpPr>
          <p:spPr>
            <a:xfrm>
              <a:off x="4067965" y="1161708"/>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Logmean Light Levels</a:t>
              </a:r>
              <a:endParaRPr lang="en-US" sz="1400"/>
            </a:p>
          </p:txBody>
        </p:sp>
        <p:sp>
          <p:nvSpPr>
            <p:cNvPr id="29" name="Down Arrow 28"/>
            <p:cNvSpPr/>
            <p:nvPr/>
          </p:nvSpPr>
          <p:spPr>
            <a:xfrm>
              <a:off x="5212176" y="93833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0" name="Down Arrow 29"/>
            <p:cNvSpPr/>
            <p:nvPr/>
          </p:nvSpPr>
          <p:spPr>
            <a:xfrm>
              <a:off x="5212177" y="146667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1" name="Down Arrow 30"/>
            <p:cNvSpPr/>
            <p:nvPr/>
          </p:nvSpPr>
          <p:spPr>
            <a:xfrm>
              <a:off x="5212179" y="2536121"/>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2" name="Down Arrow 31"/>
            <p:cNvSpPr/>
            <p:nvPr/>
          </p:nvSpPr>
          <p:spPr>
            <a:xfrm>
              <a:off x="5212180" y="3608956"/>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3" name="Down Arrow 32"/>
            <p:cNvSpPr/>
            <p:nvPr/>
          </p:nvSpPr>
          <p:spPr>
            <a:xfrm>
              <a:off x="5215154" y="3079824"/>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4" name="Down Arrow 33"/>
            <p:cNvSpPr/>
            <p:nvPr/>
          </p:nvSpPr>
          <p:spPr>
            <a:xfrm>
              <a:off x="5213674" y="2007919"/>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38" name="TextBox 44"/>
            <p:cNvSpPr txBox="1"/>
            <p:nvPr/>
          </p:nvSpPr>
          <p:spPr>
            <a:xfrm>
              <a:off x="4067965" y="4363250"/>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a:t>Low Pass Filter 2</a:t>
              </a:r>
            </a:p>
          </p:txBody>
        </p:sp>
        <p:sp>
          <p:nvSpPr>
            <p:cNvPr id="39" name="Down Arrow 38"/>
            <p:cNvSpPr/>
            <p:nvPr/>
          </p:nvSpPr>
          <p:spPr>
            <a:xfrm>
              <a:off x="5212176" y="4138088"/>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0" name="TextBox 44"/>
            <p:cNvSpPr txBox="1"/>
            <p:nvPr/>
          </p:nvSpPr>
          <p:spPr>
            <a:xfrm>
              <a:off x="4067965" y="4904987"/>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1 Hz Resampling</a:t>
              </a:r>
              <a:endParaRPr lang="en-US" sz="1400"/>
            </a:p>
          </p:txBody>
        </p:sp>
        <p:sp>
          <p:nvSpPr>
            <p:cNvPr id="41" name="Down Arrow 40"/>
            <p:cNvSpPr/>
            <p:nvPr/>
          </p:nvSpPr>
          <p:spPr>
            <a:xfrm>
              <a:off x="5212176" y="467982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42" name="TextBox 44"/>
            <p:cNvSpPr txBox="1"/>
            <p:nvPr/>
          </p:nvSpPr>
          <p:spPr>
            <a:xfrm>
              <a:off x="4067965" y="5448292"/>
              <a:ext cx="2532463" cy="30777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Block Averaging</a:t>
              </a:r>
              <a:endParaRPr lang="en-US" sz="1400"/>
            </a:p>
          </p:txBody>
        </p:sp>
        <p:sp>
          <p:nvSpPr>
            <p:cNvPr id="43" name="Down Arrow 42"/>
            <p:cNvSpPr/>
            <p:nvPr/>
          </p:nvSpPr>
          <p:spPr>
            <a:xfrm>
              <a:off x="5212176" y="522313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12198476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Reconstruction Pipeline Flowchart</a:t>
            </a:r>
            <a:endParaRPr lang="en-US"/>
          </a:p>
        </p:txBody>
      </p:sp>
      <p:grpSp>
        <p:nvGrpSpPr>
          <p:cNvPr id="44" name="Group 43"/>
          <p:cNvGrpSpPr/>
          <p:nvPr/>
        </p:nvGrpSpPr>
        <p:grpSpPr>
          <a:xfrm>
            <a:off x="4447801" y="2251485"/>
            <a:ext cx="3296399" cy="2857941"/>
            <a:chOff x="4088031" y="1502185"/>
            <a:chExt cx="3296399" cy="2857941"/>
          </a:xfrm>
        </p:grpSpPr>
        <p:sp>
          <p:nvSpPr>
            <p:cNvPr id="45" name="Rounded Rectangle 44"/>
            <p:cNvSpPr/>
            <p:nvPr/>
          </p:nvSpPr>
          <p:spPr>
            <a:xfrm>
              <a:off x="4088031" y="1967213"/>
              <a:ext cx="3296399" cy="239291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46" name="TextBox 45"/>
            <p:cNvSpPr txBox="1"/>
            <p:nvPr/>
          </p:nvSpPr>
          <p:spPr>
            <a:xfrm>
              <a:off x="4088031" y="1502185"/>
              <a:ext cx="329639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smtClean="0"/>
                <a:t>Sensitivity A Matrix</a:t>
              </a:r>
              <a:endParaRPr lang="en-US" sz="2000"/>
            </a:p>
          </p:txBody>
        </p:sp>
        <p:sp>
          <p:nvSpPr>
            <p:cNvPr id="47" name="TextBox 49"/>
            <p:cNvSpPr txBox="1"/>
            <p:nvPr/>
          </p:nvSpPr>
          <p:spPr>
            <a:xfrm>
              <a:off x="4347977" y="2652781"/>
              <a:ext cx="2744198"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Smooth Inverted A Matrix</a:t>
              </a:r>
              <a:endParaRPr lang="en-US" sz="1400"/>
            </a:p>
          </p:txBody>
        </p:sp>
        <p:sp>
          <p:nvSpPr>
            <p:cNvPr id="48" name="TextBox 51"/>
            <p:cNvSpPr txBox="1"/>
            <p:nvPr/>
          </p:nvSpPr>
          <p:spPr>
            <a:xfrm>
              <a:off x="4345227" y="3698763"/>
              <a:ext cx="2744198"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Spectroscopy</a:t>
              </a:r>
              <a:endParaRPr lang="en-US" sz="1400"/>
            </a:p>
          </p:txBody>
        </p:sp>
        <p:sp>
          <p:nvSpPr>
            <p:cNvPr id="49" name="TextBox 52"/>
            <p:cNvSpPr txBox="1"/>
            <p:nvPr/>
          </p:nvSpPr>
          <p:spPr>
            <a:xfrm>
              <a:off x="4347977" y="3184074"/>
              <a:ext cx="2744198"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Reconstruct Image Volume</a:t>
              </a:r>
              <a:endParaRPr lang="en-US" sz="1400"/>
            </a:p>
          </p:txBody>
        </p:sp>
        <p:sp>
          <p:nvSpPr>
            <p:cNvPr id="50" name="TextBox 49"/>
            <p:cNvSpPr txBox="1"/>
            <p:nvPr/>
          </p:nvSpPr>
          <p:spPr>
            <a:xfrm>
              <a:off x="4347977" y="2123649"/>
              <a:ext cx="2744198"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Invert A Matrix</a:t>
              </a:r>
              <a:endParaRPr lang="en-US" sz="1400"/>
            </a:p>
          </p:txBody>
        </p:sp>
        <p:sp>
          <p:nvSpPr>
            <p:cNvPr id="51" name="Down Arrow 50"/>
            <p:cNvSpPr/>
            <p:nvPr/>
          </p:nvSpPr>
          <p:spPr>
            <a:xfrm>
              <a:off x="5614209" y="190229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2" name="Down Arrow 51"/>
            <p:cNvSpPr/>
            <p:nvPr/>
          </p:nvSpPr>
          <p:spPr>
            <a:xfrm>
              <a:off x="5614209" y="2431427"/>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3" name="Down Arrow 52"/>
            <p:cNvSpPr/>
            <p:nvPr/>
          </p:nvSpPr>
          <p:spPr>
            <a:xfrm>
              <a:off x="5614209" y="348312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4" name="Down Arrow 53"/>
            <p:cNvSpPr/>
            <p:nvPr/>
          </p:nvSpPr>
          <p:spPr>
            <a:xfrm>
              <a:off x="5595308" y="2971452"/>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16538565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Spectroscopy</a:t>
            </a:r>
            <a:endParaRPr lang="en-US"/>
          </a:p>
        </p:txBody>
      </p:sp>
      <p:sp>
        <p:nvSpPr>
          <p:cNvPr id="3" name="Content Placeholder 2"/>
          <p:cNvSpPr>
            <a:spLocks noGrp="1"/>
          </p:cNvSpPr>
          <p:nvPr>
            <p:ph idx="1"/>
          </p:nvPr>
        </p:nvSpPr>
        <p:spPr>
          <a:xfrm>
            <a:off x="0" y="1752600"/>
            <a:ext cx="12192000" cy="4261773"/>
          </a:xfrm>
        </p:spPr>
        <p:txBody>
          <a:bodyPr>
            <a:noAutofit/>
          </a:bodyPr>
          <a:lstStyle/>
          <a:p>
            <a:r>
              <a:rPr lang="en-US" sz="2000" smtClean="0">
                <a:solidFill>
                  <a:schemeClr val="tx1"/>
                </a:solidFill>
              </a:rPr>
              <a:t>The last step here is to perform spectroscopy. This allows us to get the </a:t>
            </a:r>
            <a:r>
              <a:rPr lang="en-US" sz="2000" smtClean="0">
                <a:solidFill>
                  <a:srgbClr val="00B050"/>
                </a:solidFill>
              </a:rPr>
              <a:t>HbO</a:t>
            </a:r>
            <a:r>
              <a:rPr lang="en-US" sz="2000" smtClean="0">
                <a:solidFill>
                  <a:schemeClr val="tx1"/>
                </a:solidFill>
              </a:rPr>
              <a:t> and </a:t>
            </a:r>
            <a:r>
              <a:rPr lang="en-US" sz="2000" smtClean="0">
                <a:solidFill>
                  <a:srgbClr val="00B050"/>
                </a:solidFill>
              </a:rPr>
              <a:t>HbR</a:t>
            </a:r>
            <a:r>
              <a:rPr lang="en-US" sz="2000" smtClean="0">
                <a:solidFill>
                  <a:schemeClr val="tx1"/>
                </a:solidFill>
              </a:rPr>
              <a:t> concentrations from our light levels in </a:t>
            </a:r>
            <a:r>
              <a:rPr lang="en-US" sz="2000" smtClean="0">
                <a:solidFill>
                  <a:srgbClr val="00B050"/>
                </a:solidFill>
              </a:rPr>
              <a:t>cortex_mu_a </a:t>
            </a:r>
            <a:r>
              <a:rPr lang="en-US" sz="2000" smtClean="0">
                <a:solidFill>
                  <a:schemeClr val="tx1"/>
                </a:solidFill>
              </a:rPr>
              <a:t>and </a:t>
            </a:r>
            <a:r>
              <a:rPr lang="en-US" sz="2000" smtClean="0">
                <a:solidFill>
                  <a:srgbClr val="00B050"/>
                </a:solidFill>
              </a:rPr>
              <a:t>cortex_mu_a2</a:t>
            </a:r>
            <a:r>
              <a:rPr lang="en-US" sz="2000" smtClean="0">
                <a:solidFill>
                  <a:schemeClr val="tx1"/>
                </a:solidFill>
              </a:rPr>
              <a:t>. The NeuroDOT function is </a:t>
            </a:r>
            <a:r>
              <a:rPr lang="en-US" sz="2000" smtClean="0">
                <a:solidFill>
                  <a:srgbClr val="00B050"/>
                </a:solidFill>
              </a:rPr>
              <a:t>spectroscopy_img</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cortex_mu_a = cat(3, hw1.cortex_mu_a1, hw1.cortex_mu_a2);</a:t>
            </a:r>
            <a:r>
              <a:rPr lang="en-US" sz="2000">
                <a:solidFill>
                  <a:schemeClr val="tx1"/>
                </a:solidFill>
              </a:rPr>
              <a:t/>
            </a:r>
            <a:br>
              <a:rPr lang="en-US" sz="2000">
                <a:solidFill>
                  <a:schemeClr val="tx1"/>
                </a:solidFill>
              </a:rPr>
            </a:br>
            <a:r>
              <a:rPr lang="en-US" sz="2000" smtClean="0">
                <a:solidFill>
                  <a:srgbClr val="00B0F0"/>
                </a:solidFill>
              </a:rPr>
              <a:t>hw1.cortex_Hb </a:t>
            </a:r>
            <a:r>
              <a:rPr lang="en-US" sz="2000">
                <a:solidFill>
                  <a:srgbClr val="00B0F0"/>
                </a:solidFill>
              </a:rPr>
              <a:t>= </a:t>
            </a:r>
            <a:r>
              <a:rPr lang="en-US" sz="2000" smtClean="0">
                <a:solidFill>
                  <a:srgbClr val="00B0F0"/>
                </a:solidFill>
              </a:rPr>
              <a:t>spectroscopy_img(</a:t>
            </a:r>
            <a:r>
              <a:rPr lang="en-US" sz="2000">
                <a:solidFill>
                  <a:srgbClr val="00B0F0"/>
                </a:solidFill>
              </a:rPr>
              <a:t>cortex_mu_a</a:t>
            </a:r>
            <a:r>
              <a:rPr lang="en-US" sz="2000" smtClean="0">
                <a:solidFill>
                  <a:srgbClr val="00B0F0"/>
                </a:solidFill>
              </a:rPr>
              <a:t>, </a:t>
            </a:r>
            <a:r>
              <a:rPr lang="en-US" sz="2000">
                <a:solidFill>
                  <a:srgbClr val="00B0F0"/>
                </a:solidFill>
              </a:rPr>
              <a:t>E</a:t>
            </a:r>
            <a:r>
              <a:rPr lang="en-US" sz="2000" smtClean="0">
                <a:solidFill>
                  <a:srgbClr val="00B0F0"/>
                </a:solidFill>
              </a:rPr>
              <a:t>);</a:t>
            </a:r>
          </a:p>
          <a:p>
            <a:endParaRPr lang="en-US" sz="2000">
              <a:solidFill>
                <a:srgbClr val="00B0F0"/>
              </a:solidFill>
            </a:endParaRPr>
          </a:p>
          <a:p>
            <a:r>
              <a:rPr lang="en-US" sz="2000">
                <a:solidFill>
                  <a:schemeClr val="tx1"/>
                </a:solidFill>
              </a:rPr>
              <a:t>Before we image anything, let's separate </a:t>
            </a:r>
            <a:r>
              <a:rPr lang="en-US" sz="2000" smtClean="0">
                <a:solidFill>
                  <a:schemeClr val="tx1"/>
                </a:solidFill>
              </a:rPr>
              <a:t>out the </a:t>
            </a:r>
            <a:r>
              <a:rPr lang="en-US" sz="2000" smtClean="0">
                <a:solidFill>
                  <a:srgbClr val="00B050"/>
                </a:solidFill>
              </a:rPr>
              <a:t>HbO</a:t>
            </a:r>
            <a:r>
              <a:rPr lang="en-US" sz="2000" smtClean="0">
                <a:solidFill>
                  <a:schemeClr val="tx1"/>
                </a:solidFill>
              </a:rPr>
              <a:t> results, convert to </a:t>
            </a:r>
            <a:r>
              <a:rPr lang="en-US" sz="2000" smtClean="0">
                <a:solidFill>
                  <a:srgbClr val="00B050"/>
                </a:solidFill>
              </a:rPr>
              <a:t>dim</a:t>
            </a:r>
            <a:r>
              <a:rPr lang="en-US" sz="2000" smtClean="0">
                <a:solidFill>
                  <a:schemeClr val="tx1"/>
                </a:solidFill>
              </a:rPr>
              <a:t> space, and subtract the first four time points again:</a:t>
            </a:r>
            <a:r>
              <a:rPr lang="en-US" sz="2000">
                <a:solidFill>
                  <a:schemeClr val="tx1"/>
                </a:solidFill>
              </a:rPr>
              <a:t/>
            </a:r>
            <a:br>
              <a:rPr lang="en-US" sz="2000">
                <a:solidFill>
                  <a:schemeClr val="tx1"/>
                </a:solidFill>
              </a:rPr>
            </a:br>
            <a:r>
              <a:rPr lang="en-US" sz="2000">
                <a:solidFill>
                  <a:schemeClr val="tx1"/>
                </a:solidFill>
              </a:rPr>
              <a:t/>
            </a:r>
            <a:br>
              <a:rPr lang="en-US" sz="2000">
                <a:solidFill>
                  <a:schemeClr val="tx1"/>
                </a:solidFill>
              </a:rPr>
            </a:br>
            <a:r>
              <a:rPr lang="en-US" sz="2000" smtClean="0">
                <a:solidFill>
                  <a:srgbClr val="00B0F0"/>
                </a:solidFill>
              </a:rPr>
              <a:t>hw1.cortex_HbO </a:t>
            </a:r>
            <a:r>
              <a:rPr lang="en-US" sz="2000">
                <a:solidFill>
                  <a:srgbClr val="00B0F0"/>
                </a:solidFill>
              </a:rPr>
              <a:t>= </a:t>
            </a:r>
            <a:r>
              <a:rPr lang="en-US" sz="2000" smtClean="0">
                <a:solidFill>
                  <a:srgbClr val="00B0F0"/>
                </a:solidFill>
              </a:rPr>
              <a:t>hw1.cortex_Hb</a:t>
            </a:r>
            <a:r>
              <a:rPr lang="en-US" sz="2000">
                <a:solidFill>
                  <a:srgbClr val="00B0F0"/>
                </a:solidFill>
              </a:rPr>
              <a:t>(:, :, 1</a:t>
            </a:r>
            <a:r>
              <a:rPr lang="en-US" sz="2000" smtClean="0">
                <a:solidFill>
                  <a:srgbClr val="00B0F0"/>
                </a:solidFill>
              </a:rPr>
              <a:t>);</a:t>
            </a:r>
            <a:r>
              <a:rPr lang="en-US" sz="2000">
                <a:solidFill>
                  <a:schemeClr val="tx1"/>
                </a:solidFill>
              </a:rPr>
              <a:t/>
            </a:r>
            <a:br>
              <a:rPr lang="en-US" sz="2000">
                <a:solidFill>
                  <a:schemeClr val="tx1"/>
                </a:solidFill>
              </a:rPr>
            </a:br>
            <a:r>
              <a:rPr lang="en-US" sz="2000">
                <a:solidFill>
                  <a:srgbClr val="00B0F0"/>
                </a:solidFill>
              </a:rPr>
              <a:t>hw1.</a:t>
            </a:r>
            <a:r>
              <a:rPr lang="en-US" sz="2000" smtClean="0">
                <a:solidFill>
                  <a:srgbClr val="00B0F0"/>
                </a:solidFill>
              </a:rPr>
              <a:t>cortex_HbOvol </a:t>
            </a:r>
            <a:r>
              <a:rPr lang="en-US" sz="2000">
                <a:solidFill>
                  <a:srgbClr val="00B0F0"/>
                </a:solidFill>
              </a:rPr>
              <a:t>= </a:t>
            </a:r>
            <a:r>
              <a:rPr lang="en-US" sz="2000" smtClean="0">
                <a:solidFill>
                  <a:srgbClr val="00B0F0"/>
                </a:solidFill>
              </a:rPr>
              <a:t>Good_Vox2vol(</a:t>
            </a:r>
            <a:r>
              <a:rPr lang="en-US" sz="2000">
                <a:solidFill>
                  <a:srgbClr val="00B0F0"/>
                </a:solidFill>
              </a:rPr>
              <a:t>hw1.</a:t>
            </a:r>
            <a:r>
              <a:rPr lang="en-US" sz="2000" smtClean="0">
                <a:solidFill>
                  <a:srgbClr val="00B0F0"/>
                </a:solidFill>
              </a:rPr>
              <a:t>cortex_HbO</a:t>
            </a:r>
            <a:r>
              <a:rPr lang="en-US" sz="2000">
                <a:solidFill>
                  <a:srgbClr val="00B0F0"/>
                </a:solidFill>
              </a:rPr>
              <a:t>, dim</a:t>
            </a:r>
            <a:r>
              <a:rPr lang="en-US" sz="2000" smtClean="0">
                <a:solidFill>
                  <a:srgbClr val="00B0F0"/>
                </a:solidFill>
              </a:rPr>
              <a:t>);</a:t>
            </a:r>
            <a:r>
              <a:rPr lang="en-US" sz="2000">
                <a:solidFill>
                  <a:srgbClr val="00B0F0"/>
                </a:solidFill>
              </a:rPr>
              <a:t/>
            </a:r>
            <a:br>
              <a:rPr lang="en-US" sz="2000">
                <a:solidFill>
                  <a:srgbClr val="00B0F0"/>
                </a:solidFill>
              </a:rPr>
            </a:br>
            <a:r>
              <a:rPr lang="en-US" sz="2000" smtClean="0">
                <a:solidFill>
                  <a:srgbClr val="00B0F0"/>
                </a:solidFill>
              </a:rPr>
              <a:t>hw1.cortex_HbOvol = normalize2range_tts(hw1.cortex_HbOvol, 1:4);</a:t>
            </a:r>
          </a:p>
        </p:txBody>
      </p:sp>
    </p:spTree>
    <p:extLst>
      <p:ext uri="{BB962C8B-B14F-4D97-AF65-F5344CB8AC3E}">
        <p14:creationId xmlns:p14="http://schemas.microsoft.com/office/powerpoint/2010/main" val="11130260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Spectroscopy</a:t>
            </a:r>
          </a:p>
        </p:txBody>
      </p:sp>
      <p:sp>
        <p:nvSpPr>
          <p:cNvPr id="3" name="Content Placeholder 2"/>
          <p:cNvSpPr>
            <a:spLocks noGrp="1"/>
          </p:cNvSpPr>
          <p:nvPr>
            <p:ph idx="1"/>
          </p:nvPr>
        </p:nvSpPr>
        <p:spPr>
          <a:xfrm>
            <a:off x="0" y="1900432"/>
            <a:ext cx="12192000" cy="3141468"/>
          </a:xfrm>
        </p:spPr>
        <p:txBody>
          <a:bodyPr>
            <a:noAutofit/>
          </a:bodyPr>
          <a:lstStyle/>
          <a:p>
            <a:r>
              <a:rPr lang="en-US" sz="2000" smtClean="0">
                <a:solidFill>
                  <a:schemeClr val="tx1"/>
                </a:solidFill>
              </a:rPr>
              <a:t>Let's visualize </a:t>
            </a:r>
            <a:r>
              <a:rPr lang="en-US" sz="2000" smtClean="0">
                <a:solidFill>
                  <a:srgbClr val="00B050"/>
                </a:solidFill>
              </a:rPr>
              <a:t>HbO </a:t>
            </a:r>
            <a:r>
              <a:rPr lang="en-US" sz="2000" smtClean="0">
                <a:solidFill>
                  <a:schemeClr val="tx1"/>
                </a:solidFill>
              </a:rPr>
              <a:t>with </a:t>
            </a:r>
            <a:r>
              <a:rPr lang="en-US" sz="2000" smtClean="0">
                <a:solidFill>
                  <a:srgbClr val="00B050"/>
                </a:solidFill>
              </a:rPr>
              <a:t>PlotSlices</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t18 = hw1.cortex_HbOvol(:, :, :, 18);</a:t>
            </a:r>
            <a:r>
              <a:rPr lang="en-US" sz="2000">
                <a:solidFill>
                  <a:srgbClr val="00B0F0"/>
                </a:solidFill>
              </a:rPr>
              <a:t/>
            </a:r>
            <a:br>
              <a:rPr lang="en-US" sz="2000">
                <a:solidFill>
                  <a:srgbClr val="00B0F0"/>
                </a:solidFill>
              </a:rPr>
            </a:br>
            <a:r>
              <a:rPr lang="en-US" sz="2000" smtClean="0">
                <a:solidFill>
                  <a:srgbClr val="00B0F0"/>
                </a:solidFill>
              </a:rPr>
              <a:t>PlotSlices(atlas, [], params, t18)</a:t>
            </a:r>
            <a:br>
              <a:rPr lang="en-US" sz="2000" smtClean="0">
                <a:solidFill>
                  <a:srgbClr val="00B0F0"/>
                </a:solidFill>
              </a:rPr>
            </a:br>
            <a:endParaRPr lang="en-US" sz="2000">
              <a:solidFill>
                <a:schemeClr val="tx1"/>
              </a:solidFill>
            </a:endParaRPr>
          </a:p>
        </p:txBody>
      </p:sp>
      <p:pic>
        <p:nvPicPr>
          <p:cNvPr id="10" name="Picture 9"/>
          <p:cNvPicPr>
            <a:picLocks noChangeAspect="1"/>
          </p:cNvPicPr>
          <p:nvPr/>
        </p:nvPicPr>
        <p:blipFill>
          <a:blip r:embed="rId2"/>
          <a:stretch>
            <a:fillRect/>
          </a:stretch>
        </p:blipFill>
        <p:spPr>
          <a:xfrm>
            <a:off x="1252538" y="3617912"/>
            <a:ext cx="9686925" cy="2847975"/>
          </a:xfrm>
          <a:prstGeom prst="rect">
            <a:avLst/>
          </a:prstGeom>
        </p:spPr>
      </p:pic>
    </p:spTree>
    <p:extLst>
      <p:ext uri="{BB962C8B-B14F-4D97-AF65-F5344CB8AC3E}">
        <p14:creationId xmlns:p14="http://schemas.microsoft.com/office/powerpoint/2010/main" val="3628725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9"/>
            <a:ext cx="8596668" cy="1320800"/>
          </a:xfrm>
        </p:spPr>
        <p:txBody>
          <a:bodyPr/>
          <a:lstStyle/>
          <a:p>
            <a:r>
              <a:rPr lang="en-US"/>
              <a:t>Spectroscopy</a:t>
            </a:r>
          </a:p>
        </p:txBody>
      </p:sp>
      <p:sp>
        <p:nvSpPr>
          <p:cNvPr id="4" name="Content Placeholder 3"/>
          <p:cNvSpPr>
            <a:spLocks noGrp="1"/>
          </p:cNvSpPr>
          <p:nvPr>
            <p:ph idx="1"/>
          </p:nvPr>
        </p:nvSpPr>
        <p:spPr>
          <a:xfrm>
            <a:off x="0" y="1765300"/>
            <a:ext cx="12192000" cy="4826000"/>
          </a:xfrm>
        </p:spPr>
        <p:txBody>
          <a:bodyPr>
            <a:noAutofit/>
          </a:bodyPr>
          <a:lstStyle/>
          <a:p>
            <a:r>
              <a:rPr lang="en-US" sz="2000" smtClean="0"/>
              <a:t>We can probably improve our SNR by doing some averaging again. Let's use the same </a:t>
            </a:r>
            <a:r>
              <a:rPr lang="en-US" sz="2000" smtClean="0">
                <a:solidFill>
                  <a:srgbClr val="00B050"/>
                </a:solidFill>
              </a:rPr>
              <a:t>t = 13:20</a:t>
            </a:r>
            <a:r>
              <a:rPr lang="en-US" sz="2000" smtClean="0"/>
              <a:t> interval as before:</a:t>
            </a:r>
            <a:r>
              <a:rPr lang="en-US" sz="2000">
                <a:solidFill>
                  <a:srgbClr val="00B0F0"/>
                </a:solidFill>
              </a:rPr>
              <a:t/>
            </a:r>
            <a:br>
              <a:rPr lang="en-US" sz="2000">
                <a:solidFill>
                  <a:srgbClr val="00B0F0"/>
                </a:solidFill>
              </a:rPr>
            </a:br>
            <a:r>
              <a:rPr lang="en-US" sz="2000">
                <a:solidFill>
                  <a:schemeClr val="tx1"/>
                </a:solidFill>
              </a:rPr>
              <a:t/>
            </a:r>
            <a:br>
              <a:rPr lang="en-US" sz="2000">
                <a:solidFill>
                  <a:schemeClr val="tx1"/>
                </a:solidFill>
              </a:rPr>
            </a:br>
            <a:r>
              <a:rPr lang="en-US" sz="2000" smtClean="0">
                <a:solidFill>
                  <a:srgbClr val="00B0F0"/>
                </a:solidFill>
              </a:rPr>
              <a:t>t13_21 </a:t>
            </a:r>
            <a:r>
              <a:rPr lang="en-US" sz="2000">
                <a:solidFill>
                  <a:srgbClr val="00B0F0"/>
                </a:solidFill>
              </a:rPr>
              <a:t>= </a:t>
            </a:r>
            <a:r>
              <a:rPr lang="en-US" sz="2000" smtClean="0">
                <a:solidFill>
                  <a:srgbClr val="00B0F0"/>
                </a:solidFill>
              </a:rPr>
              <a:t>hw1.cortex_HbOvol</a:t>
            </a:r>
            <a:r>
              <a:rPr lang="en-US" sz="2000">
                <a:solidFill>
                  <a:srgbClr val="00B0F0"/>
                </a:solidFill>
              </a:rPr>
              <a:t>(:, :, :, </a:t>
            </a:r>
            <a:r>
              <a:rPr lang="en-US" sz="2000" smtClean="0">
                <a:solidFill>
                  <a:srgbClr val="00B0F0"/>
                </a:solidFill>
              </a:rPr>
              <a:t>13:21);</a:t>
            </a:r>
            <a:r>
              <a:rPr lang="en-US" sz="2000">
                <a:solidFill>
                  <a:srgbClr val="00B0F0"/>
                </a:solidFill>
              </a:rPr>
              <a:t/>
            </a:r>
            <a:br>
              <a:rPr lang="en-US" sz="2000">
                <a:solidFill>
                  <a:srgbClr val="00B0F0"/>
                </a:solidFill>
              </a:rPr>
            </a:br>
            <a:r>
              <a:rPr lang="en-US" sz="2000">
                <a:solidFill>
                  <a:srgbClr val="00B0F0"/>
                </a:solidFill>
              </a:rPr>
              <a:t>PlotSlices(atlas, [], params, </a:t>
            </a:r>
            <a:r>
              <a:rPr lang="en-US" sz="2000" smtClean="0">
                <a:solidFill>
                  <a:srgbClr val="00B0F0"/>
                </a:solidFill>
              </a:rPr>
              <a:t>mean(t13_21, 4))</a:t>
            </a:r>
            <a:endParaRPr lang="en-US" sz="2000" smtClean="0"/>
          </a:p>
        </p:txBody>
      </p:sp>
      <p:pic>
        <p:nvPicPr>
          <p:cNvPr id="5" name="Picture 4"/>
          <p:cNvPicPr>
            <a:picLocks noChangeAspect="1"/>
          </p:cNvPicPr>
          <p:nvPr/>
        </p:nvPicPr>
        <p:blipFill>
          <a:blip r:embed="rId2"/>
          <a:stretch>
            <a:fillRect/>
          </a:stretch>
        </p:blipFill>
        <p:spPr>
          <a:xfrm>
            <a:off x="1195388" y="3619500"/>
            <a:ext cx="9801225" cy="2971800"/>
          </a:xfrm>
          <a:prstGeom prst="rect">
            <a:avLst/>
          </a:prstGeom>
        </p:spPr>
      </p:pic>
    </p:spTree>
    <p:extLst>
      <p:ext uri="{BB962C8B-B14F-4D97-AF65-F5344CB8AC3E}">
        <p14:creationId xmlns:p14="http://schemas.microsoft.com/office/powerpoint/2010/main" val="6575743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Spectroscopy</a:t>
            </a:r>
          </a:p>
        </p:txBody>
      </p:sp>
      <p:sp>
        <p:nvSpPr>
          <p:cNvPr id="3" name="Content Placeholder 2"/>
          <p:cNvSpPr>
            <a:spLocks noGrp="1"/>
          </p:cNvSpPr>
          <p:nvPr>
            <p:ph idx="1"/>
          </p:nvPr>
        </p:nvSpPr>
        <p:spPr>
          <a:xfrm>
            <a:off x="423333" y="1881190"/>
            <a:ext cx="10604385" cy="4487346"/>
          </a:xfrm>
        </p:spPr>
        <p:txBody>
          <a:bodyPr>
            <a:normAutofit/>
          </a:bodyPr>
          <a:lstStyle/>
          <a:p>
            <a:r>
              <a:rPr lang="en-US" sz="2000" smtClean="0">
                <a:solidFill>
                  <a:schemeClr val="tx1"/>
                </a:solidFill>
              </a:rPr>
              <a:t>We can also map these activation volumes onto a surface mesh of the brain. It's easy to miss some activations while navigating three-slice views. Surface mapping avoids this by showing activations on the surface of the brain.</a:t>
            </a:r>
          </a:p>
          <a:p>
            <a:endParaRPr lang="en-US" sz="2000">
              <a:solidFill>
                <a:schemeClr val="tx1"/>
              </a:solidFill>
            </a:endParaRPr>
          </a:p>
          <a:p>
            <a:r>
              <a:rPr lang="en-US" sz="2000" smtClean="0">
                <a:solidFill>
                  <a:schemeClr val="tx1"/>
                </a:solidFill>
              </a:rPr>
              <a:t>First, we need to load a mesh:</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a:solidFill>
                  <a:srgbClr val="00B0F0"/>
                </a:solidFill>
              </a:rPr>
              <a:t>load('LR_Meshes_MNI_164k.mat</a:t>
            </a:r>
            <a:r>
              <a:rPr lang="en-US" sz="2000" smtClean="0">
                <a:solidFill>
                  <a:srgbClr val="00B0F0"/>
                </a:solidFill>
              </a:rPr>
              <a:t>')</a:t>
            </a:r>
            <a:r>
              <a:rPr lang="en-US" sz="2000">
                <a:solidFill>
                  <a:schemeClr val="tx1"/>
                </a:solidFill>
              </a:rPr>
              <a:t/>
            </a:r>
            <a:br>
              <a:rPr lang="en-US" sz="200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This file contains two meshes of the </a:t>
            </a:r>
            <a:r>
              <a:rPr lang="en-US" sz="2000" smtClean="0">
                <a:solidFill>
                  <a:srgbClr val="00B050"/>
                </a:solidFill>
              </a:rPr>
              <a:t>mesh</a:t>
            </a:r>
            <a:r>
              <a:rPr lang="en-US" sz="2000" smtClean="0">
                <a:solidFill>
                  <a:schemeClr val="tx1"/>
                </a:solidFill>
              </a:rPr>
              <a:t> data type, </a:t>
            </a:r>
            <a:r>
              <a:rPr lang="en-US" sz="2000" smtClean="0">
                <a:solidFill>
                  <a:srgbClr val="00B050"/>
                </a:solidFill>
              </a:rPr>
              <a:t>MNIl</a:t>
            </a:r>
            <a:r>
              <a:rPr lang="en-US" sz="2000" smtClean="0">
                <a:solidFill>
                  <a:schemeClr val="tx1"/>
                </a:solidFill>
              </a:rPr>
              <a:t> and </a:t>
            </a:r>
            <a:r>
              <a:rPr lang="en-US" sz="2000" smtClean="0">
                <a:solidFill>
                  <a:srgbClr val="00B050"/>
                </a:solidFill>
              </a:rPr>
              <a:t>MNIr</a:t>
            </a:r>
            <a:r>
              <a:rPr lang="en-US" sz="2000" smtClean="0">
                <a:solidFill>
                  <a:schemeClr val="tx1"/>
                </a:solidFill>
              </a:rPr>
              <a:t>, corresponding to the left and right hemispheres of a segmented version of the non-linear MNI 152 atlas we've been using with </a:t>
            </a:r>
            <a:r>
              <a:rPr lang="en-US" sz="2000" smtClean="0">
                <a:solidFill>
                  <a:srgbClr val="00B050"/>
                </a:solidFill>
              </a:rPr>
              <a:t>PlotSlices</a:t>
            </a:r>
            <a:r>
              <a:rPr lang="en-US" sz="2000" smtClean="0">
                <a:solidFill>
                  <a:schemeClr val="tx1"/>
                </a:solidFill>
              </a:rPr>
              <a:t>.</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chemeClr val="tx1"/>
                </a:solidFill>
              </a:rPr>
              <a:t>This mesh has nearly 164,000 nodes, corresponding to the "</a:t>
            </a:r>
            <a:r>
              <a:rPr lang="en-US" sz="2000" smtClean="0">
                <a:solidFill>
                  <a:srgbClr val="00B050"/>
                </a:solidFill>
              </a:rPr>
              <a:t>164k</a:t>
            </a:r>
            <a:r>
              <a:rPr lang="en-US" sz="2000" smtClean="0">
                <a:solidFill>
                  <a:schemeClr val="tx1"/>
                </a:solidFill>
              </a:rPr>
              <a:t>" in the file name.</a:t>
            </a:r>
            <a:endParaRPr lang="en-US" sz="2000"/>
          </a:p>
        </p:txBody>
      </p:sp>
    </p:spTree>
    <p:extLst>
      <p:ext uri="{BB962C8B-B14F-4D97-AF65-F5344CB8AC3E}">
        <p14:creationId xmlns:p14="http://schemas.microsoft.com/office/powerpoint/2010/main" val="4420381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Spectroscopy</a:t>
            </a:r>
          </a:p>
        </p:txBody>
      </p:sp>
      <p:sp>
        <p:nvSpPr>
          <p:cNvPr id="3" name="Content Placeholder 2"/>
          <p:cNvSpPr>
            <a:spLocks noGrp="1"/>
          </p:cNvSpPr>
          <p:nvPr>
            <p:ph idx="1"/>
          </p:nvPr>
        </p:nvSpPr>
        <p:spPr>
          <a:xfrm>
            <a:off x="296334" y="1093789"/>
            <a:ext cx="11705166" cy="3880773"/>
          </a:xfrm>
        </p:spPr>
        <p:txBody>
          <a:bodyPr>
            <a:noAutofit/>
          </a:bodyPr>
          <a:lstStyle/>
          <a:p>
            <a:r>
              <a:rPr lang="en-US" sz="2000" smtClean="0">
                <a:solidFill>
                  <a:schemeClr val="tx1"/>
                </a:solidFill>
              </a:rPr>
              <a:t>The NeuroDOT function we'll be using here is </a:t>
            </a:r>
            <a:r>
              <a:rPr lang="en-US" sz="2000" smtClean="0">
                <a:solidFill>
                  <a:srgbClr val="00B050"/>
                </a:solidFill>
              </a:rPr>
              <a:t>PlotInterpSurfMesh</a:t>
            </a:r>
            <a:r>
              <a:rPr lang="en-US" sz="2000" smtClean="0">
                <a:solidFill>
                  <a:schemeClr val="tx1"/>
                </a:solidFill>
              </a:rPr>
              <a:t>. This function interpolates our </a:t>
            </a:r>
            <a:r>
              <a:rPr lang="en-US" sz="2000" smtClean="0">
                <a:solidFill>
                  <a:srgbClr val="00B050"/>
                </a:solidFill>
              </a:rPr>
              <a:t>HbO</a:t>
            </a:r>
            <a:r>
              <a:rPr lang="en-US" sz="2000" smtClean="0">
                <a:solidFill>
                  <a:schemeClr val="tx1"/>
                </a:solidFill>
              </a:rPr>
              <a:t> volume onto the mesh we just loaded, and displays it with similar formatting, spatial orientation, and colormapping features to </a:t>
            </a:r>
            <a:r>
              <a:rPr lang="en-US" sz="2000" smtClean="0">
                <a:solidFill>
                  <a:srgbClr val="00B050"/>
                </a:solidFill>
              </a:rPr>
              <a:t>PlotSlices</a:t>
            </a:r>
            <a:r>
              <a:rPr lang="en-US" sz="2000" smtClean="0">
                <a:solidFill>
                  <a:schemeClr val="tx1"/>
                </a:solidFill>
              </a:rPr>
              <a:t>. The general syntax of this function is: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smtClean="0">
                <a:solidFill>
                  <a:srgbClr val="00B0F0"/>
                </a:solidFill>
              </a:rPr>
              <a:t>t18 </a:t>
            </a:r>
            <a:r>
              <a:rPr lang="en-US" sz="2000">
                <a:solidFill>
                  <a:srgbClr val="00B0F0"/>
                </a:solidFill>
              </a:rPr>
              <a:t>= hw1.cortex_HbOvol(:, :, :, </a:t>
            </a:r>
            <a:r>
              <a:rPr lang="en-US" sz="2000" smtClean="0">
                <a:solidFill>
                  <a:srgbClr val="00B0F0"/>
                </a:solidFill>
              </a:rPr>
              <a:t>18);</a:t>
            </a:r>
            <a:br>
              <a:rPr lang="en-US" sz="2000" smtClean="0">
                <a:solidFill>
                  <a:srgbClr val="00B0F0"/>
                </a:solidFill>
              </a:rPr>
            </a:br>
            <a:r>
              <a:rPr lang="en-US" sz="2000" smtClean="0">
                <a:solidFill>
                  <a:srgbClr val="00B0F0"/>
                </a:solidFill>
              </a:rPr>
              <a:t>PlotInterpSurfMesh(t18, MNIl, MNIr, </a:t>
            </a:r>
            <a:r>
              <a:rPr lang="en-US" sz="2000">
                <a:solidFill>
                  <a:srgbClr val="00B0F0"/>
                </a:solidFill>
              </a:rPr>
              <a:t>dim, params</a:t>
            </a:r>
            <a:r>
              <a:rPr lang="en-US" sz="2000" smtClean="0">
                <a:solidFill>
                  <a:srgbClr val="00B0F0"/>
                </a:solidFill>
              </a:rPr>
              <a:t>)</a:t>
            </a:r>
            <a:endParaRPr lang="en-US" sz="2000">
              <a:solidFill>
                <a:schemeClr val="tx1"/>
              </a:solidFill>
            </a:endParaRPr>
          </a:p>
        </p:txBody>
      </p:sp>
      <p:pic>
        <p:nvPicPr>
          <p:cNvPr id="4" name="Picture 3"/>
          <p:cNvPicPr>
            <a:picLocks noChangeAspect="1"/>
          </p:cNvPicPr>
          <p:nvPr/>
        </p:nvPicPr>
        <p:blipFill>
          <a:blip r:embed="rId2"/>
          <a:stretch>
            <a:fillRect/>
          </a:stretch>
        </p:blipFill>
        <p:spPr>
          <a:xfrm>
            <a:off x="2443163" y="3034175"/>
            <a:ext cx="7305675" cy="3600450"/>
          </a:xfrm>
          <a:prstGeom prst="rect">
            <a:avLst/>
          </a:prstGeom>
        </p:spPr>
      </p:pic>
    </p:spTree>
    <p:extLst>
      <p:ext uri="{BB962C8B-B14F-4D97-AF65-F5344CB8AC3E}">
        <p14:creationId xmlns:p14="http://schemas.microsoft.com/office/powerpoint/2010/main" val="13560395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Spectroscopy</a:t>
            </a:r>
          </a:p>
        </p:txBody>
      </p:sp>
      <p:sp>
        <p:nvSpPr>
          <p:cNvPr id="3" name="Content Placeholder 2"/>
          <p:cNvSpPr>
            <a:spLocks noGrp="1"/>
          </p:cNvSpPr>
          <p:nvPr>
            <p:ph idx="1"/>
          </p:nvPr>
        </p:nvSpPr>
        <p:spPr>
          <a:xfrm>
            <a:off x="355601" y="1103811"/>
            <a:ext cx="8596667" cy="2769689"/>
          </a:xfrm>
        </p:spPr>
        <p:txBody>
          <a:bodyPr>
            <a:normAutofit/>
          </a:bodyPr>
          <a:lstStyle/>
          <a:p>
            <a:r>
              <a:rPr lang="en-US" sz="2000" smtClean="0">
                <a:solidFill>
                  <a:schemeClr val="tx1"/>
                </a:solidFill>
              </a:rPr>
              <a:t>And finally, we'll do the time averages:</a:t>
            </a:r>
            <a:br>
              <a:rPr lang="en-US" sz="2000" smtClean="0">
                <a:solidFill>
                  <a:schemeClr val="tx1"/>
                </a:solidFill>
              </a:rPr>
            </a:br>
            <a:r>
              <a:rPr lang="en-US" sz="2000" smtClean="0">
                <a:solidFill>
                  <a:schemeClr val="tx1"/>
                </a:solidFill>
              </a:rPr>
              <a:t/>
            </a:r>
            <a:br>
              <a:rPr lang="en-US" sz="2000" smtClean="0">
                <a:solidFill>
                  <a:schemeClr val="tx1"/>
                </a:solidFill>
              </a:rPr>
            </a:br>
            <a:r>
              <a:rPr lang="en-US" sz="2000">
                <a:solidFill>
                  <a:srgbClr val="00B0F0"/>
                </a:solidFill>
              </a:rPr>
              <a:t>t13_21 = hw1.cortex_HbOvol(:, :, :, 13:21);</a:t>
            </a:r>
            <a:br>
              <a:rPr lang="en-US" sz="2000">
                <a:solidFill>
                  <a:srgbClr val="00B0F0"/>
                </a:solidFill>
              </a:rPr>
            </a:br>
            <a:r>
              <a:rPr lang="en-US" sz="2000" smtClean="0">
                <a:solidFill>
                  <a:srgbClr val="00B0F0"/>
                </a:solidFill>
              </a:rPr>
              <a:t>PlotInterpSurfMesh(mean(t13_21, 4), </a:t>
            </a:r>
            <a:r>
              <a:rPr lang="en-US" sz="2000">
                <a:solidFill>
                  <a:srgbClr val="00B0F0"/>
                </a:solidFill>
              </a:rPr>
              <a:t>MNIl, MNIr, dim, params)</a:t>
            </a:r>
            <a:br>
              <a:rPr lang="en-US" sz="2000">
                <a:solidFill>
                  <a:srgbClr val="00B0F0"/>
                </a:solidFill>
              </a:rPr>
            </a:br>
            <a:endParaRPr lang="en-US" sz="2000">
              <a:solidFill>
                <a:schemeClr val="tx1"/>
              </a:solidFill>
            </a:endParaRPr>
          </a:p>
        </p:txBody>
      </p:sp>
      <p:pic>
        <p:nvPicPr>
          <p:cNvPr id="4" name="Picture 3"/>
          <p:cNvPicPr>
            <a:picLocks noChangeAspect="1"/>
          </p:cNvPicPr>
          <p:nvPr/>
        </p:nvPicPr>
        <p:blipFill>
          <a:blip r:embed="rId2"/>
          <a:stretch>
            <a:fillRect/>
          </a:stretch>
        </p:blipFill>
        <p:spPr>
          <a:xfrm>
            <a:off x="2447925" y="2824162"/>
            <a:ext cx="7296150" cy="3571875"/>
          </a:xfrm>
          <a:prstGeom prst="rect">
            <a:avLst/>
          </a:prstGeom>
        </p:spPr>
      </p:pic>
    </p:spTree>
    <p:extLst>
      <p:ext uri="{BB962C8B-B14F-4D97-AF65-F5344CB8AC3E}">
        <p14:creationId xmlns:p14="http://schemas.microsoft.com/office/powerpoint/2010/main" val="470130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0"/>
            <a:ext cx="8596668" cy="1320800"/>
          </a:xfrm>
        </p:spPr>
        <p:txBody>
          <a:bodyPr anchor="ctr"/>
          <a:lstStyle/>
          <a:p>
            <a:pPr algn="ctr"/>
            <a:r>
              <a:rPr lang="en-US" smtClean="0"/>
              <a:t>Reconstruction Pipeline Flowchart</a:t>
            </a:r>
            <a:endParaRPr lang="en-US"/>
          </a:p>
        </p:txBody>
      </p:sp>
      <p:grpSp>
        <p:nvGrpSpPr>
          <p:cNvPr id="44" name="Group 43"/>
          <p:cNvGrpSpPr/>
          <p:nvPr/>
        </p:nvGrpSpPr>
        <p:grpSpPr>
          <a:xfrm>
            <a:off x="4447801" y="2251485"/>
            <a:ext cx="3296399" cy="2857941"/>
            <a:chOff x="4088031" y="1502185"/>
            <a:chExt cx="3296399" cy="2857941"/>
          </a:xfrm>
        </p:grpSpPr>
        <p:sp>
          <p:nvSpPr>
            <p:cNvPr id="45" name="Rounded Rectangle 44"/>
            <p:cNvSpPr/>
            <p:nvPr/>
          </p:nvSpPr>
          <p:spPr>
            <a:xfrm>
              <a:off x="4088031" y="1967213"/>
              <a:ext cx="3296399" cy="239291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00"/>
            </a:p>
          </p:txBody>
        </p:sp>
        <p:sp>
          <p:nvSpPr>
            <p:cNvPr id="46" name="TextBox 45"/>
            <p:cNvSpPr txBox="1"/>
            <p:nvPr/>
          </p:nvSpPr>
          <p:spPr>
            <a:xfrm>
              <a:off x="4088031" y="1502185"/>
              <a:ext cx="329639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smtClean="0"/>
                <a:t>Sensitivity A Matrix</a:t>
              </a:r>
              <a:endParaRPr lang="en-US" sz="2000"/>
            </a:p>
          </p:txBody>
        </p:sp>
        <p:sp>
          <p:nvSpPr>
            <p:cNvPr id="47" name="TextBox 49"/>
            <p:cNvSpPr txBox="1"/>
            <p:nvPr/>
          </p:nvSpPr>
          <p:spPr>
            <a:xfrm>
              <a:off x="4347977" y="2652781"/>
              <a:ext cx="2744198"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Smooth Inverted A Matrix</a:t>
              </a:r>
              <a:endParaRPr lang="en-US" sz="1400"/>
            </a:p>
          </p:txBody>
        </p:sp>
        <p:sp>
          <p:nvSpPr>
            <p:cNvPr id="48" name="TextBox 51"/>
            <p:cNvSpPr txBox="1"/>
            <p:nvPr/>
          </p:nvSpPr>
          <p:spPr>
            <a:xfrm>
              <a:off x="4345227" y="3698763"/>
              <a:ext cx="2744198"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Spectroscopy</a:t>
              </a:r>
              <a:endParaRPr lang="en-US" sz="1400"/>
            </a:p>
          </p:txBody>
        </p:sp>
        <p:sp>
          <p:nvSpPr>
            <p:cNvPr id="49" name="TextBox 52"/>
            <p:cNvSpPr txBox="1"/>
            <p:nvPr/>
          </p:nvSpPr>
          <p:spPr>
            <a:xfrm>
              <a:off x="4347977" y="3184074"/>
              <a:ext cx="2744198"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Reconstruct Image Volume</a:t>
              </a:r>
              <a:endParaRPr lang="en-US" sz="1400"/>
            </a:p>
          </p:txBody>
        </p:sp>
        <p:sp>
          <p:nvSpPr>
            <p:cNvPr id="50" name="TextBox 49"/>
            <p:cNvSpPr txBox="1"/>
            <p:nvPr/>
          </p:nvSpPr>
          <p:spPr>
            <a:xfrm>
              <a:off x="4347977" y="2123649"/>
              <a:ext cx="2744198" cy="3077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smtClean="0"/>
                <a:t>Invert A Matrix</a:t>
              </a:r>
              <a:endParaRPr lang="en-US" sz="1400"/>
            </a:p>
          </p:txBody>
        </p:sp>
        <p:sp>
          <p:nvSpPr>
            <p:cNvPr id="51" name="Down Arrow 50"/>
            <p:cNvSpPr/>
            <p:nvPr/>
          </p:nvSpPr>
          <p:spPr>
            <a:xfrm>
              <a:off x="5614209" y="1902295"/>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2" name="Down Arrow 51"/>
            <p:cNvSpPr/>
            <p:nvPr/>
          </p:nvSpPr>
          <p:spPr>
            <a:xfrm>
              <a:off x="5614209" y="2431427"/>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3" name="Down Arrow 52"/>
            <p:cNvSpPr/>
            <p:nvPr/>
          </p:nvSpPr>
          <p:spPr>
            <a:xfrm>
              <a:off x="5614209" y="3483120"/>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sp>
          <p:nvSpPr>
            <p:cNvPr id="54" name="Down Arrow 53"/>
            <p:cNvSpPr/>
            <p:nvPr/>
          </p:nvSpPr>
          <p:spPr>
            <a:xfrm>
              <a:off x="5595308" y="2971452"/>
              <a:ext cx="244037" cy="22135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050"/>
            </a:p>
          </p:txBody>
        </p:sp>
      </p:grpSp>
    </p:spTree>
    <p:extLst>
      <p:ext uri="{BB962C8B-B14F-4D97-AF65-F5344CB8AC3E}">
        <p14:creationId xmlns:p14="http://schemas.microsoft.com/office/powerpoint/2010/main" val="10844593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Saving Your Results</a:t>
            </a:r>
            <a:endParaRPr lang="en-US" dirty="0"/>
          </a:p>
        </p:txBody>
      </p:sp>
      <p:sp>
        <p:nvSpPr>
          <p:cNvPr id="3" name="Content Placeholder 2"/>
          <p:cNvSpPr>
            <a:spLocks noGrp="1"/>
          </p:cNvSpPr>
          <p:nvPr>
            <p:ph idx="1"/>
          </p:nvPr>
        </p:nvSpPr>
        <p:spPr/>
        <p:txBody>
          <a:bodyPr>
            <a:normAutofit/>
          </a:bodyPr>
          <a:lstStyle/>
          <a:p>
            <a:r>
              <a:rPr lang="en-US" sz="2000" smtClean="0"/>
              <a:t>With the pipeline complete, it's always important to save our data.</a:t>
            </a:r>
          </a:p>
          <a:p>
            <a:endParaRPr lang="en-US" sz="2000"/>
          </a:p>
          <a:p>
            <a:r>
              <a:rPr lang="en-US" sz="2000" smtClean="0"/>
              <a:t>As a native MATLAB toolbox, NeuroDOT does not require any specific file formats. We recommend that you use MATLAB's </a:t>
            </a:r>
            <a:r>
              <a:rPr lang="en-US" sz="2000" smtClean="0">
                <a:solidFill>
                  <a:srgbClr val="00B050"/>
                </a:solidFill>
              </a:rPr>
              <a:t>save</a:t>
            </a:r>
            <a:r>
              <a:rPr lang="en-US" sz="2000" smtClean="0"/>
              <a:t> function to save the entire workspace as a </a:t>
            </a:r>
            <a:r>
              <a:rPr lang="en-US" sz="2000" smtClean="0">
                <a:solidFill>
                  <a:srgbClr val="00B050"/>
                </a:solidFill>
              </a:rPr>
              <a:t>.MAT</a:t>
            </a:r>
            <a:r>
              <a:rPr lang="en-US" sz="2000" smtClean="0"/>
              <a:t> file. You can also right-click on the MATLAB workspace panel to access a save dialog.</a:t>
            </a:r>
          </a:p>
          <a:p>
            <a:endParaRPr lang="en-US" sz="2000"/>
          </a:p>
          <a:p>
            <a:r>
              <a:rPr lang="en-US" sz="2000" smtClean="0"/>
              <a:t>Alternatively, there are a number of file formats supported by NeuroDOT. All of this functionality is explained in greater detail in the File IO Appendix.</a:t>
            </a:r>
            <a:endParaRPr lang="en-US" sz="2000" dirty="0" smtClean="0"/>
          </a:p>
        </p:txBody>
      </p:sp>
    </p:spTree>
    <p:extLst>
      <p:ext uri="{BB962C8B-B14F-4D97-AF65-F5344CB8AC3E}">
        <p14:creationId xmlns:p14="http://schemas.microsoft.com/office/powerpoint/2010/main" val="41701142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That’s It (For Now)</a:t>
            </a:r>
            <a:endParaRPr lang="en-US" dirty="0"/>
          </a:p>
        </p:txBody>
      </p:sp>
      <p:sp>
        <p:nvSpPr>
          <p:cNvPr id="3" name="Content Placeholder 2"/>
          <p:cNvSpPr>
            <a:spLocks noGrp="1"/>
          </p:cNvSpPr>
          <p:nvPr>
            <p:ph idx="1"/>
          </p:nvPr>
        </p:nvSpPr>
        <p:spPr/>
        <p:txBody>
          <a:bodyPr>
            <a:normAutofit/>
          </a:bodyPr>
          <a:lstStyle/>
          <a:p>
            <a:r>
              <a:rPr lang="en-US" sz="2000" dirty="0" smtClean="0"/>
              <a:t>Congratulations! You have finished the </a:t>
            </a:r>
            <a:r>
              <a:rPr lang="en-US" sz="2000" dirty="0" err="1" smtClean="0"/>
              <a:t>NeuroDOT</a:t>
            </a:r>
            <a:r>
              <a:rPr lang="en-US" sz="2000" dirty="0" smtClean="0"/>
              <a:t> 2 Base Edition DOT Processing Pipeline Tutorial.</a:t>
            </a:r>
            <a:endParaRPr lang="en-US" sz="2000" dirty="0"/>
          </a:p>
          <a:p>
            <a:endParaRPr lang="en-US" sz="2000" dirty="0"/>
          </a:p>
          <a:p>
            <a:r>
              <a:rPr lang="en-US" sz="2000" dirty="0" smtClean="0"/>
              <a:t>For further questions or more information, please consult the </a:t>
            </a:r>
            <a:r>
              <a:rPr lang="en-US" sz="2000" dirty="0" err="1" smtClean="0"/>
              <a:t>NeuroDOT</a:t>
            </a:r>
            <a:r>
              <a:rPr lang="en-US" sz="2000" dirty="0" smtClean="0"/>
              <a:t> 2 Base User Manual and the various Appendices.</a:t>
            </a:r>
          </a:p>
          <a:p>
            <a:endParaRPr lang="en-US" sz="2000" dirty="0"/>
          </a:p>
          <a:p>
            <a:r>
              <a:rPr lang="en-US" sz="2000" dirty="0" err="1" smtClean="0"/>
              <a:t>NeuroDOT</a:t>
            </a:r>
            <a:r>
              <a:rPr lang="en-US" sz="2000" dirty="0" smtClean="0"/>
              <a:t> 2 Team:</a:t>
            </a:r>
          </a:p>
          <a:p>
            <a:pPr lvl="1"/>
            <a:r>
              <a:rPr lang="en-US" sz="1600" dirty="0" smtClean="0"/>
              <a:t>Adam </a:t>
            </a:r>
            <a:r>
              <a:rPr lang="en-US" sz="1600" dirty="0"/>
              <a:t>Eggebrecht (</a:t>
            </a:r>
            <a:r>
              <a:rPr lang="en-US" sz="1600" dirty="0" smtClean="0">
                <a:hlinkClick r:id="rId2"/>
              </a:rPr>
              <a:t>aeggebre@wustl.edu</a:t>
            </a:r>
            <a:r>
              <a:rPr lang="en-US" sz="1600" dirty="0" smtClean="0"/>
              <a:t>)</a:t>
            </a:r>
            <a:endParaRPr lang="en-US" sz="1600" dirty="0" smtClean="0"/>
          </a:p>
        </p:txBody>
      </p:sp>
    </p:spTree>
    <p:extLst>
      <p:ext uri="{BB962C8B-B14F-4D97-AF65-F5344CB8AC3E}">
        <p14:creationId xmlns:p14="http://schemas.microsoft.com/office/powerpoint/2010/main" val="136288275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74976</TotalTime>
  <Words>3766</Words>
  <Application>Microsoft Office PowerPoint</Application>
  <PresentationFormat>Widescreen</PresentationFormat>
  <Paragraphs>574</Paragraphs>
  <Slides>99</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Cambria Math</vt:lpstr>
      <vt:lpstr>Trebuchet MS</vt:lpstr>
      <vt:lpstr>Wingdings</vt:lpstr>
      <vt:lpstr>Wingdings 3</vt:lpstr>
      <vt:lpstr>Facet</vt:lpstr>
      <vt:lpstr>NeuroDOT 2.2.0 Base</vt:lpstr>
      <vt:lpstr>Diffuse Optical Tomography</vt:lpstr>
      <vt:lpstr>PowerPoint Presentation</vt:lpstr>
      <vt:lpstr>Preprocessing Pipeline Flowchart</vt:lpstr>
      <vt:lpstr>Mapping Hearing Words</vt:lpstr>
      <vt:lpstr>The Preprocessing Pipeline</vt:lpstr>
      <vt:lpstr>The Preprocessing Pipeline</vt:lpstr>
      <vt:lpstr>Sample Data</vt:lpstr>
      <vt:lpstr>S-D Measurements</vt:lpstr>
      <vt:lpstr>S-D Measurements</vt:lpstr>
      <vt:lpstr>S-D Measurements</vt:lpstr>
      <vt:lpstr>S-D Measurements</vt:lpstr>
      <vt:lpstr>S-D Measurements</vt:lpstr>
      <vt:lpstr>Light Level Falloff</vt:lpstr>
      <vt:lpstr>Light Level Falloff</vt:lpstr>
      <vt:lpstr>Selecting Pair Radius Ranges</vt:lpstr>
      <vt:lpstr>Using the params Structure</vt:lpstr>
      <vt:lpstr>Basic Visualizations</vt:lpstr>
      <vt:lpstr>Comparing Light Level Falloff</vt:lpstr>
      <vt:lpstr>Visualizing the Cap</vt:lpstr>
      <vt:lpstr>Basic Cap Visualization</vt:lpstr>
      <vt:lpstr>Visualizing Mean Light Levels on the Cap</vt:lpstr>
      <vt:lpstr>Comparing Cap Mean Light Levels by Radius</vt:lpstr>
      <vt:lpstr>Cap Mean Light Levels by Data Quality</vt:lpstr>
      <vt:lpstr>3D Cap Visualization</vt:lpstr>
      <vt:lpstr>Tidying the Workspace</vt:lpstr>
      <vt:lpstr>Logmean Light Levels</vt:lpstr>
      <vt:lpstr>Logmean Light Levels</vt:lpstr>
      <vt:lpstr>Visualizing the Logmean</vt:lpstr>
      <vt:lpstr>Logmean Comparison by Data Quality</vt:lpstr>
      <vt:lpstr>Visualizing Motion with Gray Plots</vt:lpstr>
      <vt:lpstr>Tidying the Workspace</vt:lpstr>
      <vt:lpstr>Detect Noisy Channels</vt:lpstr>
      <vt:lpstr>Detect Noisy Channels</vt:lpstr>
      <vt:lpstr>Channel STD Histogram</vt:lpstr>
      <vt:lpstr>Good Measurements Cap Visualization</vt:lpstr>
      <vt:lpstr>Bad Measurements Cap Visualization</vt:lpstr>
      <vt:lpstr>Tidying the Workspace</vt:lpstr>
      <vt:lpstr>Linear Detrending</vt:lpstr>
      <vt:lpstr>Linear Detrending</vt:lpstr>
      <vt:lpstr>Visualizing Detrending</vt:lpstr>
      <vt:lpstr>High Pass Filter</vt:lpstr>
      <vt:lpstr>High Pass Filter</vt:lpstr>
      <vt:lpstr>High Pass Filter</vt:lpstr>
      <vt:lpstr>Visualizing Power Spectrum</vt:lpstr>
      <vt:lpstr>Visualizing Mean Time Traces</vt:lpstr>
      <vt:lpstr>Low Pass Filter 1</vt:lpstr>
      <vt:lpstr>Low Pass Filter 1</vt:lpstr>
      <vt:lpstr>Low Pass Filter 1</vt:lpstr>
      <vt:lpstr>LPF1 Power Spectrum</vt:lpstr>
      <vt:lpstr>LPF1: Alternative Cutoff Frequency</vt:lpstr>
      <vt:lpstr>LPF1 Mean Time Traces</vt:lpstr>
      <vt:lpstr>Superficial Signal Regression</vt:lpstr>
      <vt:lpstr>Superficial Signal Regression</vt:lpstr>
      <vt:lpstr>Superficial Signal Regression</vt:lpstr>
      <vt:lpstr>Visualizing SSR</vt:lpstr>
      <vt:lpstr>SSR Retains Superficial Information</vt:lpstr>
      <vt:lpstr>SSR Mean Time Traces</vt:lpstr>
      <vt:lpstr>Low Pass Filter 2</vt:lpstr>
      <vt:lpstr>Low Pass Filter 2</vt:lpstr>
      <vt:lpstr>LPF2 Power Spectrum</vt:lpstr>
      <vt:lpstr>LPF2 Mean Time Traces</vt:lpstr>
      <vt:lpstr>1 Hz Resampling</vt:lpstr>
      <vt:lpstr>1 Hz Resampling</vt:lpstr>
      <vt:lpstr>Visualizing Resampled Data</vt:lpstr>
      <vt:lpstr>Block Averaging</vt:lpstr>
      <vt:lpstr>Block Averaging</vt:lpstr>
      <vt:lpstr>Visualizing Block Averaged Data</vt:lpstr>
      <vt:lpstr>Ready for Reconstruction</vt:lpstr>
      <vt:lpstr>Preprocessing Pipeline Complete!</vt:lpstr>
      <vt:lpstr>PowerPoint Presentation</vt:lpstr>
      <vt:lpstr>Reconstruction Pipeline Flowchart</vt:lpstr>
      <vt:lpstr>Reconstructing Image Volumes</vt:lpstr>
      <vt:lpstr>HD-DOT Sensitivity Profile</vt:lpstr>
      <vt:lpstr>Sensitivity A Matrix</vt:lpstr>
      <vt:lpstr>Loading Sensitivity Matrix </vt:lpstr>
      <vt:lpstr>Reconstruction Pipeline Flowchart</vt:lpstr>
      <vt:lpstr>Invert A Matrix </vt:lpstr>
      <vt:lpstr>Reconstruction Pipeline Flowchart</vt:lpstr>
      <vt:lpstr>Smooth Inverted A Matrix </vt:lpstr>
      <vt:lpstr>Reconstruction Pipeline Flowchart</vt:lpstr>
      <vt:lpstr>Reconstruct Image Volume</vt:lpstr>
      <vt:lpstr>Reconstruct Image Volume</vt:lpstr>
      <vt:lpstr>A Note On PlotSlices</vt:lpstr>
      <vt:lpstr>Reconstruct Image Volume</vt:lpstr>
      <vt:lpstr>Reconstruct Image Volume</vt:lpstr>
      <vt:lpstr>Reconstruct Image Volume</vt:lpstr>
      <vt:lpstr>Reconstruct Image Volume</vt:lpstr>
      <vt:lpstr>Reconstruct Image Volume</vt:lpstr>
      <vt:lpstr>Reconstruction Pipeline Flowchart</vt:lpstr>
      <vt:lpstr>Spectroscopy</vt:lpstr>
      <vt:lpstr>Spectroscopy</vt:lpstr>
      <vt:lpstr>Spectroscopy</vt:lpstr>
      <vt:lpstr>Spectroscopy</vt:lpstr>
      <vt:lpstr>Spectroscopy</vt:lpstr>
      <vt:lpstr>Spectroscopy</vt:lpstr>
      <vt:lpstr>Reconstruction Pipeline Flowchart</vt:lpstr>
      <vt:lpstr>Saving Your Results</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Eggebrecht, Adam</cp:lastModifiedBy>
  <cp:revision>1904</cp:revision>
  <dcterms:created xsi:type="dcterms:W3CDTF">2016-10-13T23:27:35Z</dcterms:created>
  <dcterms:modified xsi:type="dcterms:W3CDTF">2018-07-06T13:01:19Z</dcterms:modified>
</cp:coreProperties>
</file>